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77"/>
  </p:notesMasterIdLst>
  <p:sldIdLst>
    <p:sldId id="273" r:id="rId3"/>
    <p:sldId id="408" r:id="rId4"/>
    <p:sldId id="409" r:id="rId5"/>
    <p:sldId id="418" r:id="rId6"/>
    <p:sldId id="410" r:id="rId7"/>
    <p:sldId id="411" r:id="rId8"/>
    <p:sldId id="412" r:id="rId9"/>
    <p:sldId id="425" r:id="rId10"/>
    <p:sldId id="441" r:id="rId11"/>
    <p:sldId id="413" r:id="rId12"/>
    <p:sldId id="445" r:id="rId13"/>
    <p:sldId id="414" r:id="rId14"/>
    <p:sldId id="426" r:id="rId15"/>
    <p:sldId id="416" r:id="rId16"/>
    <p:sldId id="430" r:id="rId17"/>
    <p:sldId id="431" r:id="rId18"/>
    <p:sldId id="432" r:id="rId19"/>
    <p:sldId id="427" r:id="rId20"/>
    <p:sldId id="428" r:id="rId21"/>
    <p:sldId id="429" r:id="rId22"/>
    <p:sldId id="417" r:id="rId23"/>
    <p:sldId id="446" r:id="rId24"/>
    <p:sldId id="447" r:id="rId25"/>
    <p:sldId id="402" r:id="rId26"/>
    <p:sldId id="459" r:id="rId27"/>
    <p:sldId id="403" r:id="rId28"/>
    <p:sldId id="439" r:id="rId29"/>
    <p:sldId id="404" r:id="rId30"/>
    <p:sldId id="394" r:id="rId31"/>
    <p:sldId id="406" r:id="rId32"/>
    <p:sldId id="405" r:id="rId33"/>
    <p:sldId id="393" r:id="rId34"/>
    <p:sldId id="395" r:id="rId35"/>
    <p:sldId id="396" r:id="rId36"/>
    <p:sldId id="386" r:id="rId37"/>
    <p:sldId id="400" r:id="rId38"/>
    <p:sldId id="388" r:id="rId39"/>
    <p:sldId id="389" r:id="rId40"/>
    <p:sldId id="390" r:id="rId41"/>
    <p:sldId id="391" r:id="rId42"/>
    <p:sldId id="387" r:id="rId43"/>
    <p:sldId id="397" r:id="rId44"/>
    <p:sldId id="398" r:id="rId45"/>
    <p:sldId id="444" r:id="rId46"/>
    <p:sldId id="440" r:id="rId47"/>
    <p:sldId id="448" r:id="rId48"/>
    <p:sldId id="399" r:id="rId49"/>
    <p:sldId id="442" r:id="rId50"/>
    <p:sldId id="407" r:id="rId51"/>
    <p:sldId id="419" r:id="rId52"/>
    <p:sldId id="420" r:id="rId53"/>
    <p:sldId id="437" r:id="rId54"/>
    <p:sldId id="449" r:id="rId55"/>
    <p:sldId id="450" r:id="rId56"/>
    <p:sldId id="451" r:id="rId57"/>
    <p:sldId id="434" r:id="rId58"/>
    <p:sldId id="435" r:id="rId59"/>
    <p:sldId id="436" r:id="rId60"/>
    <p:sldId id="422" r:id="rId61"/>
    <p:sldId id="453" r:id="rId62"/>
    <p:sldId id="424" r:id="rId63"/>
    <p:sldId id="454" r:id="rId64"/>
    <p:sldId id="452" r:id="rId65"/>
    <p:sldId id="455" r:id="rId66"/>
    <p:sldId id="456" r:id="rId67"/>
    <p:sldId id="421" r:id="rId68"/>
    <p:sldId id="438" r:id="rId69"/>
    <p:sldId id="392" r:id="rId70"/>
    <p:sldId id="461" r:id="rId71"/>
    <p:sldId id="401" r:id="rId72"/>
    <p:sldId id="460" r:id="rId73"/>
    <p:sldId id="415" r:id="rId74"/>
    <p:sldId id="457" r:id="rId75"/>
    <p:sldId id="458" r:id="rId76"/>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9" autoAdjust="0"/>
    <p:restoredTop sz="94630" autoAdjust="0"/>
  </p:normalViewPr>
  <p:slideViewPr>
    <p:cSldViewPr>
      <p:cViewPr varScale="1">
        <p:scale>
          <a:sx n="107" d="100"/>
          <a:sy n="107" d="100"/>
        </p:scale>
        <p:origin x="1787"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2025/3/8</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F7D1906-FE80-4D05-B5A0-E305CC71D444}" type="slidenum">
              <a:rPr lang="zh-TW" altLang="en-US" smtClean="0"/>
              <a:t>51</a:t>
            </a:fld>
            <a:endParaRPr lang="zh-TW" altLang="en-US"/>
          </a:p>
        </p:txBody>
      </p:sp>
    </p:spTree>
    <p:extLst>
      <p:ext uri="{BB962C8B-B14F-4D97-AF65-F5344CB8AC3E}">
        <p14:creationId xmlns:p14="http://schemas.microsoft.com/office/powerpoint/2010/main" val="52076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71" b="0" i="0">
                <a:solidFill>
                  <a:srgbClr val="FF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3/8/2025</a:t>
            </a:fld>
            <a:endParaRPr lang="en-US"/>
          </a:p>
        </p:txBody>
      </p:sp>
      <p:sp>
        <p:nvSpPr>
          <p:cNvPr id="5" name="Holder 5"/>
          <p:cNvSpPr>
            <a:spLocks noGrp="1"/>
          </p:cNvSpPr>
          <p:nvPr>
            <p:ph type="sldNum" sz="quarter" idx="7"/>
          </p:nvPr>
        </p:nvSpPr>
        <p:spPr/>
        <p:txBody>
          <a:bodyPr lIns="0" tIns="0" rIns="0" bIns="0"/>
          <a:lstStyle>
            <a:lvl1pPr>
              <a:defRPr sz="1235" b="0" i="0">
                <a:solidFill>
                  <a:schemeClr val="tx1"/>
                </a:solidFill>
                <a:latin typeface="Times New Roman"/>
                <a:cs typeface="Times New Roman"/>
              </a:defRPr>
            </a:lvl1pPr>
          </a:lstStyle>
          <a:p>
            <a:pPr marL="33619">
              <a:lnSpc>
                <a:spcPts val="1438"/>
              </a:lnSpc>
            </a:pPr>
            <a:fld id="{81D60167-4931-47E6-BA6A-407CBD079E47}" type="slidenum">
              <a:rPr lang="en-US" altLang="zh-TW" smtClean="0"/>
              <a:pPr marL="33619">
                <a:lnSpc>
                  <a:spcPts val="1438"/>
                </a:lnSpc>
              </a:pPr>
              <a:t>‹#›</a:t>
            </a:fld>
            <a:endParaRPr lang="en-US" altLang="zh-TW" dirty="0"/>
          </a:p>
        </p:txBody>
      </p:sp>
    </p:spTree>
    <p:extLst>
      <p:ext uri="{BB962C8B-B14F-4D97-AF65-F5344CB8AC3E}">
        <p14:creationId xmlns:p14="http://schemas.microsoft.com/office/powerpoint/2010/main" val="654562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DCA2A753-5712-402C-96FE-2A2EA79BA387}"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 id="2147483674" r:id="rId13"/>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cstate="email">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rxiv.org/pdf/1406.1078.pd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youtube.com/watch?v=aircAruvnKk&amp;t=907s"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simplilearn.com/tutorials/deep-learning-tutorial/deep-learning-frameworks#caffe" TargetMode="External"/><Relationship Id="rId3" Type="http://schemas.openxmlformats.org/officeDocument/2006/relationships/hyperlink" Target="https://www.simplilearn.com/tutorials/deep-learning-tutorial/deep-learning-frameworks#tensorflow" TargetMode="External"/><Relationship Id="rId7" Type="http://schemas.openxmlformats.org/officeDocument/2006/relationships/hyperlink" Target="https://www.simplilearn.com/tutorials/deep-learning-tutorial/deep-learning-frameworks#deeplearning4j_dl4j" TargetMode="External"/><Relationship Id="rId2" Type="http://schemas.openxmlformats.org/officeDocument/2006/relationships/hyperlink" Target="https://www.simplilearn.com/tutorials/deep-learning-tutorial/deep-learning-frameworks" TargetMode="External"/><Relationship Id="rId1" Type="http://schemas.openxmlformats.org/officeDocument/2006/relationships/slideLayout" Target="../slideLayouts/slideLayout2.xml"/><Relationship Id="rId6" Type="http://schemas.openxmlformats.org/officeDocument/2006/relationships/hyperlink" Target="https://www.simplilearn.com/tutorials/deep-learning-tutorial/deep-learning-frameworks#theano" TargetMode="External"/><Relationship Id="rId5" Type="http://schemas.openxmlformats.org/officeDocument/2006/relationships/hyperlink" Target="https://www.simplilearn.com/tutorials/deep-learning-tutorial/deep-learning-frameworks#pytorch" TargetMode="External"/><Relationship Id="rId10" Type="http://schemas.openxmlformats.org/officeDocument/2006/relationships/hyperlink" Target="https://www.simplilearn.com/tutorials/deep-learning-tutorial/deep-learning-frameworks#microsoft_cntk" TargetMode="External"/><Relationship Id="rId4" Type="http://schemas.openxmlformats.org/officeDocument/2006/relationships/hyperlink" Target="https://www.simplilearn.com/tutorials/deep-learning-tutorial/deep-learning-frameworks#keras" TargetMode="External"/><Relationship Id="rId9" Type="http://schemas.openxmlformats.org/officeDocument/2006/relationships/hyperlink" Target="https://www.simplilearn.com/tutorials/deep-learning-tutorial/deep-learning-frameworks#chainer"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tensorflow.org/api_docs/python/t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tensorflow.org/api_docs/python/tf/TensorShape" TargetMode="External"/><Relationship Id="rId2" Type="http://schemas.openxmlformats.org/officeDocument/2006/relationships/hyperlink" Target="https://www.tensorflow.org/api_docs/python/tf/Tensor"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nsorflow.org/guide/tenso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ampus.datacamp.com/courses/advanced-deep-learning-with-keras/the-keras-functional-api?ex=5"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rstudio/cheatsheets/raw/master/keras.pdf" TargetMode="External"/><Relationship Id="rId2" Type="http://schemas.openxmlformats.org/officeDocument/2006/relationships/hyperlink" Target="https://keras.rstudio.com/"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hyperlink" Target="https://www.youtube.com/watch?v=-RpNI4ZrfIM" TargetMode="External"/><Relationship Id="rId7" Type="http://schemas.openxmlformats.org/officeDocument/2006/relationships/image" Target="../media/image40.png"/><Relationship Id="rId2" Type="http://schemas.openxmlformats.org/officeDocument/2006/relationships/hyperlink" Target="https://www.youtube.com/watch?v=2WThs_KJRRE"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gartner.com/en/podcasts/thinkcast/behind-the-research-gartner-hype-cycle"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2" Type="http://schemas.openxmlformats.org/officeDocument/2006/relationships/hyperlink" Target="https://www.gartner.com/smarterwithgartner/how-to-prevent-ai-dangers-with-ethical-ai/"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miner.or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huan.ga/tensorflow-handbook-tpu/"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tensorflow.org/guide?hl=zh-tw"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zh.wikipedia.org/wiki/%E8%AE%A1%E7%AE%97%E6%9C%BA%E8%A7%86%E8%A7%89" TargetMode="External"/><Relationship Id="rId13" Type="http://schemas.openxmlformats.org/officeDocument/2006/relationships/hyperlink" Target="https://zh.wikipedia.org/wiki/%E8%87%AA%E7%94%B1%E5%8F%8A%E5%BC%80%E6%94%BE%E6%BA%90%E4%BB%A3%E7%A0%81%E8%BD%AF%E4%BB%B6" TargetMode="External"/><Relationship Id="rId18" Type="http://schemas.openxmlformats.org/officeDocument/2006/relationships/hyperlink" Target="https://zh.wikipedia.org/wiki/%E5%84%AA%E6%AD%A5" TargetMode="External"/><Relationship Id="rId26" Type="http://schemas.openxmlformats.org/officeDocument/2006/relationships/hyperlink" Target="https://zh.wikipedia.org/w/index.php?title=%E5%88%86%E7%B1%BB%E5%99%A8&amp;action=edit&amp;redlink=1" TargetMode="External"/><Relationship Id="rId3" Type="http://schemas.openxmlformats.org/officeDocument/2006/relationships/hyperlink" Target="https://zh.wikipedia.org/wiki/Python" TargetMode="External"/><Relationship Id="rId21" Type="http://schemas.openxmlformats.org/officeDocument/2006/relationships/hyperlink" Target="https://zh.wikipedia.org/wiki/%E5%BC%A0%E9%87%8F" TargetMode="External"/><Relationship Id="rId7" Type="http://schemas.openxmlformats.org/officeDocument/2006/relationships/hyperlink" Target="https://zh.wikipedia.org/wiki/%E4%BA%BA%E5%B7%A5%E6%99%BA%E8%83%BD" TargetMode="External"/><Relationship Id="rId12" Type="http://schemas.openxmlformats.org/officeDocument/2006/relationships/hyperlink" Target="https://zh.wikipedia.org/wiki/BSD%E8%A8%B1%E5%8F%AF%E8%AD%89" TargetMode="External"/><Relationship Id="rId17" Type="http://schemas.openxmlformats.org/officeDocument/2006/relationships/hyperlink" Target="https://zh.wikipedia.org/wiki/%E7%89%B9%E6%96%AF%E6%8B%89%E8%87%AA%E5%8A%A8%E9%A9%BE%E9%A9%B6" TargetMode="External"/><Relationship Id="rId25" Type="http://schemas.openxmlformats.org/officeDocument/2006/relationships/hyperlink" Target="https://zh.wikipedia.org/wiki/%E6%8D%9F%E5%A4%B1%E5%87%BD%E6%95%B0" TargetMode="External"/><Relationship Id="rId2" Type="http://schemas.openxmlformats.org/officeDocument/2006/relationships/hyperlink" Target="https://zh.wikipedia.org/wiki/%E5%BC%80%E6%BA%90" TargetMode="External"/><Relationship Id="rId16" Type="http://schemas.openxmlformats.org/officeDocument/2006/relationships/hyperlink" Target="https://zh.wikipedia.org/wiki/%E6%B7%B1%E5%BA%A6%E5%AD%B8%E7%BF%92" TargetMode="External"/><Relationship Id="rId20" Type="http://schemas.openxmlformats.org/officeDocument/2006/relationships/hyperlink" Target="https://zh.wikipedia.org/wiki/NumPy" TargetMode="External"/><Relationship Id="rId1" Type="http://schemas.openxmlformats.org/officeDocument/2006/relationships/slideLayout" Target="../slideLayouts/slideLayout2.xml"/><Relationship Id="rId6" Type="http://schemas.openxmlformats.org/officeDocument/2006/relationships/hyperlink" Target="https://zh.wikipedia.org/w/index.php?title=Torch_(%E6%9C%BA%E5%99%A8%E5%AD%A6%E4%B9%A0)&amp;action=edit&amp;redlink=1" TargetMode="External"/><Relationship Id="rId11" Type="http://schemas.openxmlformats.org/officeDocument/2006/relationships/hyperlink" Target="https://zh.wikipedia.org/wiki/Linux%E5%9F%BA%E9%87%91%E4%BC%9A" TargetMode="External"/><Relationship Id="rId24" Type="http://schemas.openxmlformats.org/officeDocument/2006/relationships/hyperlink" Target="https://zh.wikipedia.org/wiki/%E7%A5%9E%E7%BB%8F%E7%BD%91%E7%BB%9C" TargetMode="External"/><Relationship Id="rId5" Type="http://schemas.openxmlformats.org/officeDocument/2006/relationships/hyperlink" Target="https://zh.wikipedia.org/wiki/%E5%BA%93" TargetMode="External"/><Relationship Id="rId15" Type="http://schemas.openxmlformats.org/officeDocument/2006/relationships/hyperlink" Target="https://zh.wikipedia.org/zh-tw/PyTorch#cite_note-9" TargetMode="External"/><Relationship Id="rId23" Type="http://schemas.openxmlformats.org/officeDocument/2006/relationships/hyperlink" Target="https://zh.wikipedia.org/wiki/%E8%87%AA%E5%8A%A8%E5%BE%AE%E5%88%86" TargetMode="External"/><Relationship Id="rId28" Type="http://schemas.openxmlformats.org/officeDocument/2006/relationships/image" Target="../media/image60.png"/><Relationship Id="rId10" Type="http://schemas.openxmlformats.org/officeDocument/2006/relationships/hyperlink" Target="https://zh.wikipedia.org/wiki/Meta_Platforms" TargetMode="External"/><Relationship Id="rId19" Type="http://schemas.openxmlformats.org/officeDocument/2006/relationships/hyperlink" Target="https://zh.wikipedia.org/wiki/Hugging_Face" TargetMode="External"/><Relationship Id="rId4" Type="http://schemas.openxmlformats.org/officeDocument/2006/relationships/hyperlink" Target="https://zh.wikipedia.org/wiki/%E6%9C%BA%E5%99%A8%E5%AD%A6%E4%B9%A0" TargetMode="External"/><Relationship Id="rId9" Type="http://schemas.openxmlformats.org/officeDocument/2006/relationships/hyperlink" Target="https://zh.wikipedia.org/wiki/%E8%87%AA%E7%84%B6%E8%AF%AD%E8%A8%80%E5%A4%84%E7%90%86" TargetMode="External"/><Relationship Id="rId14" Type="http://schemas.openxmlformats.org/officeDocument/2006/relationships/hyperlink" Target="https://zh.wikipedia.org/wiki/C%2B%2B" TargetMode="External"/><Relationship Id="rId22" Type="http://schemas.openxmlformats.org/officeDocument/2006/relationships/hyperlink" Target="https://zh.wikipedia.org/wiki/%E5%9C%96%E5%BD%A2%E8%99%95%E7%90%86%E5%99%A8" TargetMode="External"/><Relationship Id="rId27" Type="http://schemas.openxmlformats.org/officeDocument/2006/relationships/hyperlink" Target="https://pytorch.org/tutorials/beginner/basics/buildmodel_tutorial.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hyperlink" Target="https://zh.wikipedia.org/wiki/%E5%8D%8E%E4%B8%BA" TargetMode="External"/><Relationship Id="rId13" Type="http://schemas.openxmlformats.org/officeDocument/2006/relationships/hyperlink" Target="https://onnx.ai/supported-tools" TargetMode="External"/><Relationship Id="rId3" Type="http://schemas.openxmlformats.org/officeDocument/2006/relationships/hyperlink" Target="https://zh.wikipedia.org/wiki/%E8%84%B8%E4%B9%A6" TargetMode="External"/><Relationship Id="rId7" Type="http://schemas.openxmlformats.org/officeDocument/2006/relationships/hyperlink" Target="https://zh.wikipedia.org/wiki/IBM" TargetMode="External"/><Relationship Id="rId12" Type="http://schemas.openxmlformats.org/officeDocument/2006/relationships/hyperlink" Target="https://zh.wikipedia.org/wiki/%E9%AB%98%E9%80%9A" TargetMode="External"/><Relationship Id="rId2" Type="http://schemas.openxmlformats.org/officeDocument/2006/relationships/hyperlink" Target="https://zh.wikipedia.org/zh-tw/ONNX#cite_note-5" TargetMode="External"/><Relationship Id="rId1" Type="http://schemas.openxmlformats.org/officeDocument/2006/relationships/slideLayout" Target="../slideLayouts/slideLayout2.xml"/><Relationship Id="rId6" Type="http://schemas.openxmlformats.org/officeDocument/2006/relationships/hyperlink" Target="https://zh.wikipedia.org/wiki/%E5%BE%AE%E8%BD%AF" TargetMode="External"/><Relationship Id="rId11" Type="http://schemas.openxmlformats.org/officeDocument/2006/relationships/hyperlink" Target="https://zh.wikipedia.org/wiki/Arm" TargetMode="External"/><Relationship Id="rId5" Type="http://schemas.openxmlformats.org/officeDocument/2006/relationships/hyperlink" Target="https://zh.wikipedia.org/zh-tw/ONNX#cite_note-6" TargetMode="External"/><Relationship Id="rId15" Type="http://schemas.openxmlformats.org/officeDocument/2006/relationships/image" Target="../media/image61.png"/><Relationship Id="rId10" Type="http://schemas.openxmlformats.org/officeDocument/2006/relationships/hyperlink" Target="https://zh.wikipedia.org/wiki/AMD" TargetMode="External"/><Relationship Id="rId4" Type="http://schemas.openxmlformats.org/officeDocument/2006/relationships/hyperlink" Target="https://zh.wikipedia.org/wiki/PyTorch" TargetMode="External"/><Relationship Id="rId9" Type="http://schemas.openxmlformats.org/officeDocument/2006/relationships/hyperlink" Target="https://zh.wikipedia.org/wiki/%E8%8B%B1%E7%89%B9%E5%B0%94" TargetMode="External"/><Relationship Id="rId14" Type="http://schemas.openxmlformats.org/officeDocument/2006/relationships/hyperlink" Target="https://onnxruntime.ai/"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ithelp.ithome.com.tw/articles/10204737" TargetMode="External"/><Relationship Id="rId2" Type="http://schemas.openxmlformats.org/officeDocument/2006/relationships/hyperlink" Target="https://ithelp.ithome.com.tw/articles/10201931" TargetMode="External"/><Relationship Id="rId1" Type="http://schemas.openxmlformats.org/officeDocument/2006/relationships/slideLayout" Target="../slideLayouts/slideLayout2.xml"/><Relationship Id="rId6" Type="http://schemas.openxmlformats.org/officeDocument/2006/relationships/hyperlink" Target="https://ithelp.ithome.com.tw/articles/10207229" TargetMode="External"/><Relationship Id="rId5" Type="http://schemas.openxmlformats.org/officeDocument/2006/relationships/hyperlink" Target="https://ithelp.ithome.com.tw/articles/10206869" TargetMode="External"/><Relationship Id="rId4" Type="http://schemas.openxmlformats.org/officeDocument/2006/relationships/hyperlink" Target="https://ithelp.ithome.com.tw/articles/10204741"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zh.m.wikipedia.org/w/index.php?title=Superimposition&amp;action=edit&amp;redlink=1" TargetMode="External"/><Relationship Id="rId13" Type="http://schemas.openxmlformats.org/officeDocument/2006/relationships/hyperlink" Target="https://zh.m.wikipedia.org/zh-tw/%E6%B7%B1%E4%BC%AA%E6%8A%80%E6%9C%AF#cite_note-Thi2016-2" TargetMode="External"/><Relationship Id="rId3" Type="http://schemas.openxmlformats.org/officeDocument/2006/relationships/hyperlink" Target="https://zh.m.wikipedia.org/wiki/%E6%B7%B1%E5%BA%A6%E5%AD%A6%E4%B9%A0" TargetMode="External"/><Relationship Id="rId7" Type="http://schemas.openxmlformats.org/officeDocument/2006/relationships/hyperlink" Target="https://zh.m.wikipedia.org/wiki/%E4%BA%BA%E9%AB%94%E5%9C%96%E5%83%8F%E5%90%88%E6%88%90" TargetMode="External"/><Relationship Id="rId12" Type="http://schemas.openxmlformats.org/officeDocument/2006/relationships/hyperlink" Target="https://zh.m.wikipedia.org/wiki/%E9%9D%A2%E9%83%A8%E8%A1%A8%E6%83%85" TargetMode="External"/><Relationship Id="rId2" Type="http://schemas.openxmlformats.org/officeDocument/2006/relationships/hyperlink" Target="https://www.youtube.com/watch?v=Wrald_EZgDQ" TargetMode="External"/><Relationship Id="rId16" Type="http://schemas.openxmlformats.org/officeDocument/2006/relationships/hyperlink" Target="https://zh.m.wikipedia.org/zh-tw/%E6%B7%B1%E4%BC%AA%E6%8A%80%E6%9C%AF#cite_note-3" TargetMode="External"/><Relationship Id="rId1" Type="http://schemas.openxmlformats.org/officeDocument/2006/relationships/slideLayout" Target="../slideLayouts/slideLayout2.xml"/><Relationship Id="rId6" Type="http://schemas.openxmlformats.org/officeDocument/2006/relationships/hyperlink" Target="https://zh.m.wikipedia.org/wiki/%E4%BA%BA%E5%B7%A5%E6%99%BA%E8%83%BD" TargetMode="External"/><Relationship Id="rId11" Type="http://schemas.openxmlformats.org/officeDocument/2006/relationships/hyperlink" Target="https://zh.m.wikipedia.org/wiki/%E5%81%BD%E9%80%A0%E6%96%87%E6%9B%B8" TargetMode="External"/><Relationship Id="rId5" Type="http://schemas.openxmlformats.org/officeDocument/2006/relationships/hyperlink" Target="https://zh.m.wikipedia.org/zh-tw/%E6%B7%B1%E4%BC%AA%E6%8A%80%E6%9C%AF#cite_note-FoxNews2018-1" TargetMode="External"/><Relationship Id="rId15" Type="http://schemas.openxmlformats.org/officeDocument/2006/relationships/hyperlink" Target="https://zh.m.wikipedia.org/wiki/%E5%BE%AE%E8%BD%AF" TargetMode="External"/><Relationship Id="rId10" Type="http://schemas.openxmlformats.org/officeDocument/2006/relationships/hyperlink" Target="https://zh.m.wikipedia.org/wiki/%E5%AE%9E%E6%97%B6%E8%AE%A1%E7%AE%97" TargetMode="External"/><Relationship Id="rId4" Type="http://schemas.openxmlformats.org/officeDocument/2006/relationships/hyperlink" Target="https://zh.m.wikipedia.org/wiki/%E6%B7%B7%E6%88%90%E8%A9%9E" TargetMode="External"/><Relationship Id="rId9" Type="http://schemas.openxmlformats.org/officeDocument/2006/relationships/hyperlink" Target="https://en.wikipedia.org/wiki/Superimposition" TargetMode="External"/><Relationship Id="rId14" Type="http://schemas.openxmlformats.org/officeDocument/2006/relationships/hyperlink" Target="https://zh.m.wikipedia.org/wiki/Facebook"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iopenindex.com/AIcit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266879" y="3225968"/>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467544" y="4221088"/>
            <a:ext cx="7772400" cy="2227569"/>
          </a:xfrm>
          <a:ln>
            <a:noFill/>
          </a:ln>
        </p:spPr>
        <p:txBody>
          <a:bodyPr/>
          <a:lstStyle/>
          <a:p>
            <a:r>
              <a:rPr lang="en-US" altLang="zh-TW" sz="4000" dirty="0">
                <a:solidFill>
                  <a:srgbClr val="0070C0"/>
                </a:solidFill>
                <a:effectLst>
                  <a:outerShdw blurRad="38100" dist="38100" dir="2700000" algn="tl">
                    <a:srgbClr val="000000">
                      <a:alpha val="43137"/>
                    </a:srgbClr>
                  </a:outerShdw>
                </a:effectLst>
              </a:rPr>
              <a:t>Chapter Deep learning DL01</a:t>
            </a:r>
            <a:br>
              <a:rPr lang="en-US" altLang="zh-TW" sz="4000" dirty="0">
                <a:solidFill>
                  <a:srgbClr val="0070C0"/>
                </a:solidFill>
              </a:rPr>
            </a:br>
            <a:br>
              <a:rPr lang="en-US" altLang="zh-TW" sz="4000" dirty="0">
                <a:solidFill>
                  <a:srgbClr val="0070C0"/>
                </a:solidFill>
              </a:rPr>
            </a:br>
            <a:r>
              <a:rPr lang="en-US" altLang="zh-TW" sz="3600" dirty="0">
                <a:solidFill>
                  <a:srgbClr val="00B050"/>
                </a:solidFill>
              </a:rPr>
              <a:t>DL Overview</a:t>
            </a:r>
            <a:br>
              <a:rPr lang="en-US" altLang="zh-TW" sz="4000" dirty="0">
                <a:solidFill>
                  <a:srgbClr val="0070C0"/>
                </a:solidFill>
              </a:rPr>
            </a:br>
            <a:r>
              <a:rPr lang="zh-TW" altLang="en-US" sz="4000" dirty="0">
                <a:solidFill>
                  <a:srgbClr val="0070C0"/>
                </a:solidFill>
              </a:rPr>
              <a:t>　　　　　　</a:t>
            </a:r>
            <a:r>
              <a:rPr lang="en-US" altLang="zh-TW" sz="1200" dirty="0">
                <a:solidFill>
                  <a:srgbClr val="0070C0"/>
                </a:solidFill>
              </a:rPr>
              <a:t> </a:t>
            </a:r>
            <a:endParaRPr lang="zh-TW" altLang="en-US" sz="1200" dirty="0">
              <a:solidFill>
                <a:srgbClr val="0070C0"/>
              </a:solidFill>
            </a:endParaRPr>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7959"/>
            <a:ext cx="8264525" cy="720725"/>
          </a:xfrm>
        </p:spPr>
        <p:txBody>
          <a:bodyPr/>
          <a:lstStyle/>
          <a:p>
            <a:r>
              <a:rPr lang="en-US" altLang="zh-TW" dirty="0"/>
              <a:t>Track.1 CV/Tensor</a:t>
            </a:r>
            <a:endParaRPr lang="zh-TW" altLang="en-US" dirty="0"/>
          </a:p>
        </p:txBody>
      </p:sp>
      <p:sp>
        <p:nvSpPr>
          <p:cNvPr id="3" name="內容版面配置區 2"/>
          <p:cNvSpPr>
            <a:spLocks noGrp="1"/>
          </p:cNvSpPr>
          <p:nvPr>
            <p:ph idx="1"/>
          </p:nvPr>
        </p:nvSpPr>
        <p:spPr>
          <a:xfrm>
            <a:off x="107504" y="836712"/>
            <a:ext cx="8856984" cy="5760640"/>
          </a:xfrm>
        </p:spPr>
        <p:txBody>
          <a:bodyPr/>
          <a:lstStyle/>
          <a:p>
            <a:r>
              <a:rPr lang="en-US" altLang="zh-CN" sz="1600" dirty="0"/>
              <a:t>1943 </a:t>
            </a:r>
            <a:r>
              <a:rPr lang="zh-CN" altLang="en-US" sz="1600" dirty="0"/>
              <a:t>年出現雛形，</a:t>
            </a:r>
            <a:r>
              <a:rPr lang="en-US" altLang="zh-CN" sz="1600" dirty="0"/>
              <a:t>1958 </a:t>
            </a:r>
            <a:r>
              <a:rPr lang="zh-CN" altLang="en-US" sz="1600" dirty="0"/>
              <a:t>年研究認知的心理學家 </a:t>
            </a:r>
            <a:r>
              <a:rPr lang="en-US" altLang="zh-CN" sz="1600" dirty="0"/>
              <a:t>Frank </a:t>
            </a:r>
            <a:r>
              <a:rPr lang="zh-CN" altLang="en-US" sz="1600" dirty="0"/>
              <a:t>發明了感知機，當時掀起一股熱潮。後來 </a:t>
            </a:r>
            <a:r>
              <a:rPr lang="en-US" altLang="zh-CN" sz="1600" dirty="0"/>
              <a:t>Marvin Minsky</a:t>
            </a:r>
            <a:r>
              <a:rPr lang="zh-CN" altLang="en-US" sz="1600" dirty="0"/>
              <a:t>（人工智慧大師）和 </a:t>
            </a:r>
            <a:r>
              <a:rPr lang="en-US" altLang="zh-CN" sz="1600" dirty="0"/>
              <a:t>Seymour </a:t>
            </a:r>
            <a:r>
              <a:rPr lang="en-US" altLang="zh-CN" sz="1600" dirty="0" err="1"/>
              <a:t>Papert</a:t>
            </a:r>
            <a:r>
              <a:rPr lang="en-US" altLang="zh-CN" sz="1600" dirty="0"/>
              <a:t> </a:t>
            </a:r>
            <a:r>
              <a:rPr lang="zh-CN" altLang="en-US" sz="1600" dirty="0"/>
              <a:t>發現感知機的缺陷：不能處理異或回路、計算能力不足以處理大型神經網路。停滯！</a:t>
            </a:r>
          </a:p>
          <a:p>
            <a:endParaRPr lang="zh-CN" altLang="en-US" sz="1600" dirty="0"/>
          </a:p>
          <a:p>
            <a:r>
              <a:rPr lang="en-US" altLang="zh-CN" sz="1600" dirty="0"/>
              <a:t>1986 </a:t>
            </a:r>
            <a:r>
              <a:rPr lang="zh-CN" altLang="en-US" sz="1600" dirty="0"/>
              <a:t>年 </a:t>
            </a:r>
            <a:r>
              <a:rPr lang="en-US" altLang="zh-CN" sz="1600" dirty="0"/>
              <a:t>Hinton </a:t>
            </a:r>
            <a:r>
              <a:rPr lang="zh-CN" altLang="en-US" sz="1600" dirty="0"/>
              <a:t>正式地提出反向傳播訓練 </a:t>
            </a:r>
            <a:r>
              <a:rPr lang="en-US" altLang="zh-CN" sz="1600" dirty="0"/>
              <a:t>MLP</a:t>
            </a:r>
            <a:r>
              <a:rPr lang="zh-CN" altLang="en-US" sz="1600" dirty="0"/>
              <a:t>，儘管之前有人實際上這麼做。</a:t>
            </a:r>
          </a:p>
          <a:p>
            <a:endParaRPr lang="zh-CN" altLang="en-US" sz="1600" dirty="0"/>
          </a:p>
          <a:p>
            <a:r>
              <a:rPr lang="en-US" altLang="zh-CN" sz="1600" dirty="0"/>
              <a:t>1979 </a:t>
            </a:r>
            <a:r>
              <a:rPr lang="zh-CN" altLang="en-US" sz="1600" dirty="0"/>
              <a:t>年，</a:t>
            </a:r>
            <a:r>
              <a:rPr lang="en-US" altLang="zh-CN" sz="1600" dirty="0"/>
              <a:t>Fukushima </a:t>
            </a:r>
            <a:r>
              <a:rPr lang="zh-CN" altLang="en-US" sz="1600" dirty="0"/>
              <a:t>提出 </a:t>
            </a:r>
            <a:r>
              <a:rPr lang="en-US" altLang="zh-CN" sz="1600" dirty="0" err="1"/>
              <a:t>Neocognitron</a:t>
            </a:r>
            <a:r>
              <a:rPr lang="zh-CN" altLang="en-US" sz="1600" dirty="0"/>
              <a:t>，有了卷積和池化的思想。</a:t>
            </a:r>
          </a:p>
          <a:p>
            <a:endParaRPr lang="zh-CN" altLang="en-US" sz="1600" dirty="0"/>
          </a:p>
          <a:p>
            <a:r>
              <a:rPr lang="en-US" altLang="zh-CN" sz="1600" dirty="0"/>
              <a:t>1998 </a:t>
            </a:r>
            <a:r>
              <a:rPr lang="zh-CN" altLang="en-US" sz="1600" dirty="0"/>
              <a:t>年，以 </a:t>
            </a:r>
            <a:r>
              <a:rPr lang="en-US" altLang="zh-CN" sz="1600" dirty="0"/>
              <a:t>Yann </a:t>
            </a:r>
            <a:r>
              <a:rPr lang="en-US" altLang="zh-CN" sz="1600" dirty="0" err="1"/>
              <a:t>LeCun</a:t>
            </a:r>
            <a:r>
              <a:rPr lang="en-US" altLang="zh-CN" sz="1600" dirty="0"/>
              <a:t> </a:t>
            </a:r>
            <a:r>
              <a:rPr lang="zh-CN" altLang="en-US" sz="1600" dirty="0"/>
              <a:t>為首的研究人員實現了一個七層的卷積神經網路 </a:t>
            </a:r>
            <a:r>
              <a:rPr lang="en-US" altLang="zh-CN" sz="1600" dirty="0"/>
              <a:t>LeNet-5 </a:t>
            </a:r>
            <a:r>
              <a:rPr lang="zh-CN" altLang="en-US" sz="1600" dirty="0"/>
              <a:t>以識別手寫數位。</a:t>
            </a:r>
          </a:p>
          <a:p>
            <a:endParaRPr lang="zh-CN" altLang="en-US" sz="1600" dirty="0"/>
          </a:p>
          <a:p>
            <a:r>
              <a:rPr lang="zh-CN" altLang="en-US" sz="1600" dirty="0"/>
              <a:t>後來 </a:t>
            </a:r>
            <a:r>
              <a:rPr lang="en-US" altLang="zh-CN" sz="1600" dirty="0"/>
              <a:t>SVM </a:t>
            </a:r>
            <a:r>
              <a:rPr lang="zh-CN" altLang="en-US" sz="1600" dirty="0"/>
              <a:t>興起，</a:t>
            </a:r>
            <a:r>
              <a:rPr lang="zh-TW" altLang="en-US" sz="1600" dirty="0"/>
              <a:t>以上</a:t>
            </a:r>
            <a:r>
              <a:rPr lang="zh-CN" altLang="en-US" sz="1600" dirty="0"/>
              <a:t>這些方法</a:t>
            </a:r>
            <a:r>
              <a:rPr lang="zh-TW" altLang="en-US" sz="1600" dirty="0"/>
              <a:t>就</a:t>
            </a:r>
            <a:r>
              <a:rPr lang="zh-CN" altLang="en-US" sz="1600" dirty="0"/>
              <a:t>沒有很受</a:t>
            </a:r>
            <a:r>
              <a:rPr lang="zh-TW" altLang="en-US" sz="1600" dirty="0"/>
              <a:t>到</a:t>
            </a:r>
            <a:r>
              <a:rPr lang="zh-CN" altLang="en-US" sz="1600" dirty="0"/>
              <a:t>重視。</a:t>
            </a:r>
          </a:p>
          <a:p>
            <a:endParaRPr lang="zh-CN" altLang="en-US" sz="1600" dirty="0"/>
          </a:p>
          <a:p>
            <a:r>
              <a:rPr lang="en-US" altLang="zh-CN" sz="1600" dirty="0"/>
              <a:t>2012 </a:t>
            </a:r>
            <a:r>
              <a:rPr lang="zh-CN" altLang="en-US" sz="1600" dirty="0"/>
              <a:t>年，</a:t>
            </a:r>
            <a:r>
              <a:rPr lang="en-US" altLang="zh-CN" sz="1600" dirty="0">
                <a:solidFill>
                  <a:srgbClr val="6931E7"/>
                </a:solidFill>
              </a:rPr>
              <a:t>Hinton</a:t>
            </a:r>
            <a:r>
              <a:rPr lang="en-US" altLang="zh-CN" sz="1600" dirty="0"/>
              <a:t> </a:t>
            </a:r>
            <a:r>
              <a:rPr lang="zh-CN" altLang="en-US" sz="1600" dirty="0"/>
              <a:t>組的 </a:t>
            </a:r>
            <a:r>
              <a:rPr lang="en-US" altLang="zh-CN" sz="1600" dirty="0" err="1"/>
              <a:t>AlexNet</a:t>
            </a:r>
            <a:r>
              <a:rPr lang="en-US" altLang="zh-CN" sz="1600" dirty="0"/>
              <a:t> </a:t>
            </a:r>
            <a:r>
              <a:rPr lang="zh-CN" altLang="en-US" sz="1600" dirty="0"/>
              <a:t>在 </a:t>
            </a:r>
            <a:r>
              <a:rPr lang="en-US" altLang="zh-CN" sz="1600" dirty="0"/>
              <a:t>ImageNet </a:t>
            </a:r>
            <a:r>
              <a:rPr lang="zh-CN" altLang="en-US" sz="1600" dirty="0"/>
              <a:t>上以巨大優勢奪冠，興起深度學習的熱潮。其實 </a:t>
            </a:r>
            <a:r>
              <a:rPr lang="en-US" altLang="zh-CN" sz="1600" dirty="0" err="1"/>
              <a:t>Alexnet</a:t>
            </a:r>
            <a:r>
              <a:rPr lang="en-US" altLang="zh-CN" sz="1600" dirty="0"/>
              <a:t> </a:t>
            </a:r>
            <a:r>
              <a:rPr lang="zh-CN" altLang="en-US" sz="1600" dirty="0"/>
              <a:t>是一個設計精巧的 </a:t>
            </a:r>
            <a:r>
              <a:rPr lang="en-US" altLang="zh-CN" sz="1600" dirty="0">
                <a:solidFill>
                  <a:srgbClr val="FF0000"/>
                </a:solidFill>
              </a:rPr>
              <a:t>CNN</a:t>
            </a:r>
            <a:r>
              <a:rPr lang="zh-CN" altLang="en-US" sz="1600" dirty="0"/>
              <a:t>，加上 </a:t>
            </a:r>
            <a:r>
              <a:rPr lang="en-US" altLang="zh-CN" sz="1600" dirty="0" err="1"/>
              <a:t>Relu</a:t>
            </a:r>
            <a:r>
              <a:rPr lang="zh-CN" altLang="en-US" sz="1600" dirty="0"/>
              <a:t>、</a:t>
            </a:r>
            <a:r>
              <a:rPr lang="en-US" altLang="zh-CN" sz="1600" dirty="0"/>
              <a:t>Dropout </a:t>
            </a:r>
            <a:r>
              <a:rPr lang="zh-CN" altLang="en-US" sz="1600" dirty="0"/>
              <a:t>等技巧，並且更大。這條思路被後人發展，出現了 </a:t>
            </a:r>
            <a:r>
              <a:rPr lang="en-US" altLang="zh-CN" sz="1600" dirty="0"/>
              <a:t>VGG</a:t>
            </a:r>
            <a:r>
              <a:rPr lang="zh-CN" altLang="en-US" sz="1600" dirty="0"/>
              <a:t>、</a:t>
            </a:r>
            <a:r>
              <a:rPr lang="en-US" altLang="zh-CN" sz="1600" dirty="0" err="1"/>
              <a:t>GooLenet</a:t>
            </a:r>
            <a:r>
              <a:rPr lang="en-US" altLang="zh-CN" sz="1600" dirty="0"/>
              <a:t> </a:t>
            </a:r>
            <a:r>
              <a:rPr lang="zh-CN" altLang="en-US" sz="1600" dirty="0"/>
              <a:t>等。</a:t>
            </a:r>
          </a:p>
          <a:p>
            <a:endParaRPr lang="zh-CN" altLang="en-US" sz="1600" dirty="0"/>
          </a:p>
          <a:p>
            <a:r>
              <a:rPr lang="en-US" altLang="zh-CN" sz="1600" dirty="0"/>
              <a:t>2016 </a:t>
            </a:r>
            <a:r>
              <a:rPr lang="zh-CN" altLang="en-US" sz="1600" dirty="0"/>
              <a:t>年，青年電腦視覺科學家</a:t>
            </a:r>
            <a:r>
              <a:rPr lang="zh-CN" altLang="en-US" sz="1600" dirty="0">
                <a:solidFill>
                  <a:srgbClr val="6931E7"/>
                </a:solidFill>
              </a:rPr>
              <a:t>何愷明</a:t>
            </a:r>
            <a:r>
              <a:rPr lang="zh-CN" altLang="en-US" sz="1600" dirty="0"/>
              <a:t>在層次之間加入跳躍連接，</a:t>
            </a:r>
            <a:r>
              <a:rPr lang="en-US" altLang="zh-CN" sz="1600" dirty="0" err="1"/>
              <a:t>Resnet</a:t>
            </a:r>
            <a:r>
              <a:rPr lang="en-US" altLang="zh-CN" sz="1600" dirty="0"/>
              <a:t> (</a:t>
            </a:r>
            <a:r>
              <a:rPr lang="zh-TW" altLang="en-US" sz="1600" dirty="0"/>
              <a:t>殘餘神經網絡</a:t>
            </a:r>
            <a:r>
              <a:rPr lang="en-US" altLang="zh-CN" sz="1600" dirty="0"/>
              <a:t>)</a:t>
            </a:r>
            <a:r>
              <a:rPr lang="zh-CN" altLang="en-US" sz="1600" dirty="0"/>
              <a:t>極大增加了網路深度，效果有很大提升。一個將這個思路繼續發展下去的是去年 </a:t>
            </a:r>
            <a:r>
              <a:rPr lang="en-US" altLang="zh-CN" sz="1600" dirty="0"/>
              <a:t>CVPR Best Paper </a:t>
            </a:r>
            <a:r>
              <a:rPr lang="en-US" altLang="zh-CN" sz="1600" dirty="0" err="1"/>
              <a:t>Densenet</a:t>
            </a:r>
            <a:r>
              <a:rPr lang="zh-CN" altLang="en-US" sz="1600" dirty="0"/>
              <a:t>。</a:t>
            </a:r>
            <a:r>
              <a:rPr lang="en-US" altLang="zh-CN" sz="1600" dirty="0"/>
              <a:t>CV </a:t>
            </a:r>
            <a:r>
              <a:rPr lang="zh-CN" altLang="en-US" sz="1600" dirty="0"/>
              <a:t>領域的特定任務出現了各種各樣的模型（</a:t>
            </a:r>
            <a:r>
              <a:rPr lang="en-US" altLang="zh-CN" sz="1600" dirty="0"/>
              <a:t>Mask-RCNN </a:t>
            </a:r>
            <a:r>
              <a:rPr lang="zh-CN" altLang="en-US" sz="1600" dirty="0"/>
              <a:t>等），這裡不一一介紹。</a:t>
            </a:r>
          </a:p>
          <a:p>
            <a:endParaRPr lang="zh-CN" altLang="en-US" sz="1600" dirty="0"/>
          </a:p>
          <a:p>
            <a:r>
              <a:rPr lang="en-US" altLang="zh-CN" sz="1600" dirty="0"/>
              <a:t>2017 </a:t>
            </a:r>
            <a:r>
              <a:rPr lang="zh-CN" altLang="en-US" sz="1600" dirty="0"/>
              <a:t>年，</a:t>
            </a:r>
            <a:r>
              <a:rPr lang="en-US" altLang="zh-CN" sz="1600" dirty="0"/>
              <a:t>Hinton </a:t>
            </a:r>
            <a:r>
              <a:rPr lang="zh-CN" altLang="en-US" sz="1600" dirty="0"/>
              <a:t>認為反省傳播和傳統神經網路有缺陷，提出 </a:t>
            </a:r>
            <a:r>
              <a:rPr lang="en-US" altLang="zh-CN" sz="1600" dirty="0"/>
              <a:t>Capsule Net</a:t>
            </a:r>
            <a:r>
              <a:rPr lang="zh-CN" altLang="en-US" sz="1600" dirty="0"/>
              <a:t>。但是目前在 </a:t>
            </a:r>
            <a:r>
              <a:rPr lang="en-US" altLang="zh-CN" sz="1600" dirty="0"/>
              <a:t>CIFAR </a:t>
            </a:r>
            <a:r>
              <a:rPr lang="zh-CN" altLang="en-US" sz="1600" dirty="0"/>
              <a:t>等資料集上效果一半，這個思路還需要繼續驗證和發展。</a:t>
            </a:r>
            <a:endParaRPr lang="zh-TW" altLang="en-US" sz="1600" dirty="0"/>
          </a:p>
        </p:txBody>
      </p:sp>
    </p:spTree>
    <p:extLst>
      <p:ext uri="{BB962C8B-B14F-4D97-AF65-F5344CB8AC3E}">
        <p14:creationId xmlns:p14="http://schemas.microsoft.com/office/powerpoint/2010/main" val="369882082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7" y="148892"/>
            <a:ext cx="8264525" cy="720725"/>
          </a:xfrm>
        </p:spPr>
        <p:txBody>
          <a:bodyPr/>
          <a:lstStyle/>
          <a:p>
            <a:r>
              <a:rPr lang="zh-TW" altLang="en-US" b="0" dirty="0"/>
              <a:t>深層的退化問題</a:t>
            </a:r>
            <a:r>
              <a:rPr lang="en-US" altLang="zh-TW" b="0" dirty="0"/>
              <a:t>--</a:t>
            </a:r>
            <a:r>
              <a:rPr lang="zh-TW" altLang="en-US" b="0" dirty="0"/>
              <a:t>殘差學習</a:t>
            </a:r>
            <a:endParaRPr lang="zh-TW" altLang="en-US" dirty="0"/>
          </a:p>
        </p:txBody>
      </p:sp>
      <p:sp>
        <p:nvSpPr>
          <p:cNvPr id="3" name="內容版面配置區 2"/>
          <p:cNvSpPr>
            <a:spLocks noGrp="1"/>
          </p:cNvSpPr>
          <p:nvPr>
            <p:ph idx="1"/>
          </p:nvPr>
        </p:nvSpPr>
        <p:spPr>
          <a:xfrm>
            <a:off x="179387" y="908720"/>
            <a:ext cx="8264525" cy="5040312"/>
          </a:xfrm>
        </p:spPr>
        <p:txBody>
          <a:bodyPr/>
          <a:lstStyle/>
          <a:p>
            <a:r>
              <a:rPr lang="en-US" altLang="zh-TW" b="0" dirty="0" err="1">
                <a:effectLst/>
              </a:rPr>
              <a:t>Resnet</a:t>
            </a:r>
            <a:r>
              <a:rPr lang="en-US" altLang="zh-TW" b="0" dirty="0">
                <a:effectLst/>
              </a:rPr>
              <a:t> </a:t>
            </a:r>
            <a:r>
              <a:rPr lang="zh-TW" altLang="en-US" b="0" dirty="0">
                <a:effectLst/>
              </a:rPr>
              <a:t>透過增加層數來達到更好的低錯誤率的表現。</a:t>
            </a:r>
            <a:endParaRPr lang="en-US" altLang="zh-TW" b="0" dirty="0">
              <a:effectLst/>
            </a:endParaRPr>
          </a:p>
          <a:p>
            <a:r>
              <a:rPr lang="zh-TW" altLang="en-US" b="0" dirty="0">
                <a:effectLst/>
              </a:rPr>
              <a:t>而增加</a:t>
            </a:r>
            <a:r>
              <a:rPr lang="en-US" altLang="zh-TW" b="0" dirty="0">
                <a:effectLst/>
              </a:rPr>
              <a:t>layer</a:t>
            </a:r>
            <a:r>
              <a:rPr lang="zh-TW" altLang="en-US" b="0" dirty="0">
                <a:effectLst/>
              </a:rPr>
              <a:t>會遇到</a:t>
            </a:r>
            <a:r>
              <a:rPr lang="en-US" altLang="zh-TW" b="0" dirty="0">
                <a:effectLst/>
              </a:rPr>
              <a:t>”</a:t>
            </a:r>
            <a:r>
              <a:rPr lang="zh-TW" altLang="en-US" b="0" dirty="0">
                <a:effectLst/>
              </a:rPr>
              <a:t>困難</a:t>
            </a:r>
            <a:r>
              <a:rPr lang="en-US" altLang="zh-TW" b="0" dirty="0">
                <a:effectLst/>
              </a:rPr>
              <a:t>”</a:t>
            </a:r>
            <a:r>
              <a:rPr lang="zh-TW" altLang="en-US" b="0" dirty="0">
                <a:effectLst/>
              </a:rPr>
              <a:t>首先，當我們直接增加層數時，錯誤率反而更高。而這不是過度擬和的問題。也不是因為梯度消失或爆炸，因為也已經採用類似</a:t>
            </a:r>
            <a:r>
              <a:rPr lang="en-US" altLang="zh-TW" b="0" dirty="0">
                <a:effectLst/>
              </a:rPr>
              <a:t>Batch Norm</a:t>
            </a:r>
            <a:r>
              <a:rPr lang="zh-TW" altLang="en-US" b="0" dirty="0">
                <a:effectLst/>
              </a:rPr>
              <a:t>或</a:t>
            </a:r>
            <a:r>
              <a:rPr lang="en-US" altLang="zh-TW" b="0" dirty="0">
                <a:effectLst/>
              </a:rPr>
              <a:t>drop out</a:t>
            </a:r>
            <a:r>
              <a:rPr lang="zh-TW" altLang="en-US" b="0" dirty="0">
                <a:effectLst/>
              </a:rPr>
              <a:t>等很多手段。</a:t>
            </a:r>
            <a:endParaRPr lang="en-US" altLang="zh-TW" b="0" dirty="0">
              <a:effectLst/>
            </a:endParaRPr>
          </a:p>
          <a:p>
            <a:r>
              <a:rPr lang="zh-TW" altLang="en-US" b="0" dirty="0">
                <a:effectLst/>
              </a:rPr>
              <a:t>這個現象，資料科學家們取了一個名字，叫做退化</a:t>
            </a:r>
            <a:r>
              <a:rPr lang="en-US" altLang="zh-TW" b="0" dirty="0">
                <a:effectLst/>
              </a:rPr>
              <a:t>Degradation</a:t>
            </a:r>
            <a:r>
              <a:rPr lang="zh-TW" altLang="en-US" b="0" dirty="0">
                <a:effectLst/>
              </a:rPr>
              <a:t>。你可以說這是一個，深層網路會遇到的退化問題（</a:t>
            </a:r>
            <a:r>
              <a:rPr lang="en-US" altLang="zh-TW" b="0" dirty="0">
                <a:effectLst/>
              </a:rPr>
              <a:t>Degradation problem</a:t>
            </a:r>
            <a:r>
              <a:rPr lang="zh-TW" altLang="en-US" b="0" dirty="0">
                <a:effectLst/>
              </a:rPr>
              <a:t>）。</a:t>
            </a:r>
            <a:endParaRPr lang="en-US" altLang="zh-TW" b="0" dirty="0">
              <a:effectLst/>
            </a:endParaRPr>
          </a:p>
          <a:p>
            <a:r>
              <a:rPr lang="zh-TW" altLang="en-US" b="0" dirty="0">
                <a:effectLst/>
              </a:rPr>
              <a:t>殘差學習？</a:t>
            </a:r>
            <a:endParaRPr lang="zh-TW" altLang="en-US" dirty="0"/>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75856" y="4077072"/>
            <a:ext cx="4619627" cy="2567930"/>
          </a:xfrm>
          <a:prstGeom prst="rect">
            <a:avLst/>
          </a:prstGeom>
        </p:spPr>
      </p:pic>
    </p:spTree>
    <p:extLst>
      <p:ext uri="{BB962C8B-B14F-4D97-AF65-F5344CB8AC3E}">
        <p14:creationId xmlns:p14="http://schemas.microsoft.com/office/powerpoint/2010/main" val="202516157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44625"/>
            <a:ext cx="9144000" cy="1107472"/>
          </a:xfrm>
        </p:spPr>
        <p:txBody>
          <a:bodyPr/>
          <a:lstStyle/>
          <a:p>
            <a:r>
              <a:rPr lang="en-US" altLang="zh-TW" sz="3200" dirty="0"/>
              <a:t>Track.2 </a:t>
            </a:r>
            <a:r>
              <a:rPr lang="zh-TW" altLang="en-US" sz="3200" dirty="0"/>
              <a:t>生成模型 </a:t>
            </a:r>
            <a:r>
              <a:rPr lang="en-US" altLang="zh-TW" sz="3200" dirty="0"/>
              <a:t>Generative</a:t>
            </a:r>
            <a:r>
              <a:rPr lang="zh-TW" altLang="en-US" sz="3200" dirty="0"/>
              <a:t> </a:t>
            </a:r>
            <a:r>
              <a:rPr lang="en-US" altLang="zh-TW" sz="3200" dirty="0"/>
              <a:t>Model</a:t>
            </a:r>
            <a:endParaRPr lang="zh-TW" altLang="en-US" sz="3200" dirty="0"/>
          </a:p>
        </p:txBody>
      </p:sp>
      <p:sp>
        <p:nvSpPr>
          <p:cNvPr id="3" name="內容版面配置區 2"/>
          <p:cNvSpPr>
            <a:spLocks noGrp="1"/>
          </p:cNvSpPr>
          <p:nvPr>
            <p:ph idx="1"/>
          </p:nvPr>
        </p:nvSpPr>
        <p:spPr>
          <a:xfrm>
            <a:off x="179512" y="1152097"/>
            <a:ext cx="8784976" cy="5040312"/>
          </a:xfrm>
        </p:spPr>
        <p:txBody>
          <a:bodyPr/>
          <a:lstStyle/>
          <a:p>
            <a:pPr marL="285750" indent="-285750">
              <a:buFont typeface="Arial" panose="020B0604020202020204" pitchFamily="34" charset="0"/>
              <a:buChar char="•"/>
            </a:pPr>
            <a:r>
              <a:rPr lang="zh-CN" altLang="en-US" sz="1600" dirty="0"/>
              <a:t>傳統的生成模型是要預測聯合概率分佈 </a:t>
            </a:r>
            <a:r>
              <a:rPr lang="en-US" altLang="zh-CN" sz="1600" dirty="0"/>
              <a:t>P(</a:t>
            </a:r>
            <a:r>
              <a:rPr lang="en-US" altLang="zh-CN" sz="1600" dirty="0" err="1"/>
              <a:t>x,y</a:t>
            </a:r>
            <a:r>
              <a:rPr lang="en-US" altLang="zh-CN" sz="1600" dirty="0"/>
              <a:t>)</a:t>
            </a:r>
            <a:r>
              <a:rPr lang="zh-CN" altLang="en-US" sz="1600" dirty="0"/>
              <a:t>。</a:t>
            </a:r>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r>
              <a:rPr lang="en-US" altLang="zh-CN" sz="1600" dirty="0">
                <a:solidFill>
                  <a:srgbClr val="6931E7"/>
                </a:solidFill>
              </a:rPr>
              <a:t>RBM</a:t>
            </a:r>
            <a:r>
              <a:rPr lang="zh-TW" altLang="en-US" sz="1600" dirty="0">
                <a:solidFill>
                  <a:srgbClr val="6931E7"/>
                </a:solidFill>
              </a:rPr>
              <a:t>（</a:t>
            </a:r>
            <a:r>
              <a:rPr lang="en-US" altLang="zh-TW" sz="1600" dirty="0">
                <a:solidFill>
                  <a:srgbClr val="6931E7"/>
                </a:solidFill>
              </a:rPr>
              <a:t>Restricted Boltzmann machine</a:t>
            </a:r>
            <a:r>
              <a:rPr lang="zh-TW" altLang="en-US" sz="1600" dirty="0">
                <a:solidFill>
                  <a:srgbClr val="6931E7"/>
                </a:solidFill>
              </a:rPr>
              <a:t>受限玻茲曼機）</a:t>
            </a:r>
            <a:r>
              <a:rPr lang="en-US" altLang="zh-CN" sz="1600" dirty="0"/>
              <a:t> </a:t>
            </a:r>
            <a:r>
              <a:rPr lang="zh-CN" altLang="en-US" sz="1600" dirty="0"/>
              <a:t>這個模型其實是一個基於能量的模型，</a:t>
            </a:r>
            <a:r>
              <a:rPr lang="en-US" altLang="zh-CN" sz="1600" dirty="0"/>
              <a:t>1986 </a:t>
            </a:r>
            <a:r>
              <a:rPr lang="zh-CN" altLang="en-US" sz="1600" dirty="0"/>
              <a:t>年的時候就有，他在 </a:t>
            </a:r>
            <a:r>
              <a:rPr lang="en-US" altLang="zh-CN" sz="1600" dirty="0"/>
              <a:t>2006 </a:t>
            </a:r>
            <a:r>
              <a:rPr lang="zh-CN" altLang="en-US" sz="1600" dirty="0"/>
              <a:t>年的時候重新拿出來作為一個生成模型，並且將其堆疊成為 </a:t>
            </a:r>
            <a:r>
              <a:rPr lang="en-US" altLang="zh-CN" sz="1600" dirty="0">
                <a:solidFill>
                  <a:srgbClr val="00B0F0"/>
                </a:solidFill>
              </a:rPr>
              <a:t>Deep Belief Network</a:t>
            </a:r>
            <a:r>
              <a:rPr lang="zh-CN" altLang="en-US" sz="1600" dirty="0"/>
              <a:t>，使用逐層貪婪或者 </a:t>
            </a:r>
            <a:r>
              <a:rPr lang="en-US" altLang="zh-CN" sz="1600" dirty="0"/>
              <a:t>Wake-Sleep </a:t>
            </a:r>
            <a:r>
              <a:rPr lang="zh-CN" altLang="en-US" sz="1600" dirty="0"/>
              <a:t>的方法訓練，不過這個模型效果也一般現在已經沒什麼人提了。但是從此開始 </a:t>
            </a:r>
            <a:r>
              <a:rPr lang="en-US" altLang="zh-CN" sz="1600" dirty="0"/>
              <a:t>Hinton </a:t>
            </a:r>
            <a:r>
              <a:rPr lang="zh-CN" altLang="en-US" sz="1600" dirty="0"/>
              <a:t>等人開始使用深度學習重新包裝神經網路。</a:t>
            </a:r>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r>
              <a:rPr lang="en-US" altLang="zh-CN" sz="1600" dirty="0">
                <a:solidFill>
                  <a:srgbClr val="FF0000"/>
                </a:solidFill>
              </a:rPr>
              <a:t>Auto-Encoder</a:t>
            </a:r>
            <a:r>
              <a:rPr lang="en-US" altLang="zh-CN" sz="1600" dirty="0"/>
              <a:t> </a:t>
            </a:r>
            <a:r>
              <a:rPr lang="zh-CN" altLang="en-US" sz="1600" dirty="0"/>
              <a:t>也是上個世紀 </a:t>
            </a:r>
            <a:r>
              <a:rPr lang="en-US" altLang="zh-CN" sz="1600" dirty="0"/>
              <a:t>80 </a:t>
            </a:r>
            <a:r>
              <a:rPr lang="zh-CN" altLang="en-US" sz="1600" dirty="0"/>
              <a:t>年代 </a:t>
            </a:r>
            <a:r>
              <a:rPr lang="en-US" altLang="zh-CN" sz="1600" dirty="0"/>
              <a:t>Hinton </a:t>
            </a:r>
            <a:r>
              <a:rPr lang="zh-CN" altLang="en-US" sz="1600" dirty="0"/>
              <a:t>就提出的模型，此時由於計算能力的進步也重新登上舞臺。</a:t>
            </a:r>
            <a:r>
              <a:rPr lang="en-US" altLang="zh-CN" sz="1600" dirty="0" err="1"/>
              <a:t>Bengio</a:t>
            </a:r>
            <a:r>
              <a:rPr lang="en-US" altLang="zh-CN" sz="1600" dirty="0"/>
              <a:t> </a:t>
            </a:r>
            <a:r>
              <a:rPr lang="zh-CN" altLang="en-US" sz="1600" dirty="0"/>
              <a:t>等人又搞了 </a:t>
            </a:r>
            <a:r>
              <a:rPr lang="en-US" altLang="zh-CN" sz="1600" dirty="0" err="1"/>
              <a:t>Denoise</a:t>
            </a:r>
            <a:r>
              <a:rPr lang="en-US" altLang="zh-CN" sz="1600" dirty="0"/>
              <a:t> Auto-Encoder</a:t>
            </a:r>
            <a:r>
              <a:rPr lang="zh-CN" altLang="en-US" sz="1600" dirty="0"/>
              <a:t>。</a:t>
            </a:r>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r>
              <a:rPr lang="en-US" altLang="zh-CN" sz="1600" dirty="0"/>
              <a:t>Max Welling </a:t>
            </a:r>
            <a:r>
              <a:rPr lang="zh-CN" altLang="en-US" sz="1600" dirty="0"/>
              <a:t>等人使用神經網路訓練一個有一層隱變數的圖模型，由於使用了變分推斷，並且最後長得跟 </a:t>
            </a:r>
            <a:r>
              <a:rPr lang="en-US" altLang="zh-CN" sz="1600" dirty="0"/>
              <a:t>Auto-encoder </a:t>
            </a:r>
            <a:r>
              <a:rPr lang="zh-CN" altLang="en-US" sz="1600" dirty="0"/>
              <a:t>有點像，被稱為 </a:t>
            </a:r>
            <a:r>
              <a:rPr lang="en-US" altLang="zh-CN" sz="1600" dirty="0" err="1"/>
              <a:t>Variational</a:t>
            </a:r>
            <a:r>
              <a:rPr lang="en-US" altLang="zh-CN" sz="1600" dirty="0"/>
              <a:t> Auto-encoder (VAE)</a:t>
            </a:r>
            <a:r>
              <a:rPr lang="zh-CN" altLang="en-US" sz="1600" dirty="0"/>
              <a:t>。此模型中可以通過隱變數的分佈採樣，經過後面的 </a:t>
            </a:r>
            <a:r>
              <a:rPr lang="en-US" altLang="zh-CN" sz="1600" dirty="0"/>
              <a:t>decoder </a:t>
            </a:r>
            <a:r>
              <a:rPr lang="zh-CN" altLang="en-US" sz="1600" dirty="0"/>
              <a:t>網路直接生成樣本。</a:t>
            </a:r>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r>
              <a:rPr lang="en-US" altLang="zh-CN" sz="1600" dirty="0">
                <a:solidFill>
                  <a:srgbClr val="FF0000"/>
                </a:solidFill>
              </a:rPr>
              <a:t>GAN</a:t>
            </a:r>
            <a:r>
              <a:rPr lang="en-US" altLang="zh-CN" sz="1600" dirty="0"/>
              <a:t> </a:t>
            </a:r>
            <a:r>
              <a:rPr lang="zh-CN" altLang="en-US" sz="1600" dirty="0"/>
              <a:t>是 </a:t>
            </a:r>
            <a:r>
              <a:rPr lang="en-US" altLang="zh-CN" sz="1600" dirty="0"/>
              <a:t>2014 </a:t>
            </a:r>
            <a:r>
              <a:rPr lang="zh-CN" altLang="en-US" sz="1600" dirty="0"/>
              <a:t>年提出的非常</a:t>
            </a:r>
            <a:r>
              <a:rPr lang="zh-CN" altLang="en-US" sz="1600" dirty="0">
                <a:solidFill>
                  <a:srgbClr val="FF0000"/>
                </a:solidFill>
              </a:rPr>
              <a:t>火</a:t>
            </a:r>
            <a:r>
              <a:rPr lang="zh-CN" altLang="en-US" sz="1600" dirty="0"/>
              <a:t>的模型，他是一個隱</a:t>
            </a:r>
            <a:r>
              <a:rPr lang="zh-TW" altLang="en-US" sz="1600" dirty="0"/>
              <a:t>型</a:t>
            </a:r>
            <a:r>
              <a:rPr lang="zh-CN" altLang="en-US" sz="1600" dirty="0"/>
              <a:t>生成模型，通過一個判別器和生成器的</a:t>
            </a:r>
            <a:r>
              <a:rPr lang="zh-CN" altLang="en-US" sz="1600" dirty="0">
                <a:solidFill>
                  <a:srgbClr val="FF0000"/>
                </a:solidFill>
              </a:rPr>
              <a:t>對抗訓練</a:t>
            </a:r>
            <a:r>
              <a:rPr lang="zh-CN" altLang="en-US" sz="1600" dirty="0"/>
              <a:t>，直接使用神經網路 </a:t>
            </a:r>
            <a:r>
              <a:rPr lang="en-US" altLang="zh-CN" sz="1600" dirty="0"/>
              <a:t>G </a:t>
            </a:r>
            <a:r>
              <a:rPr lang="zh-CN" altLang="en-US" sz="1600" dirty="0"/>
              <a:t>隱式建模樣本整體的概率分佈，每次運行相當於從分佈中採樣。</a:t>
            </a:r>
          </a:p>
          <a:p>
            <a:pPr marL="285750" indent="-285750">
              <a:buFont typeface="Arial" panose="020B0604020202020204" pitchFamily="34" charset="0"/>
              <a:buChar char="•"/>
            </a:pPr>
            <a:endParaRPr lang="zh-CN" altLang="en-US" sz="1600" dirty="0"/>
          </a:p>
          <a:p>
            <a:pPr marL="285750" indent="-285750">
              <a:buFont typeface="Arial" panose="020B0604020202020204" pitchFamily="34" charset="0"/>
              <a:buChar char="•"/>
            </a:pPr>
            <a:r>
              <a:rPr lang="en-US" altLang="zh-CN" sz="1600" dirty="0"/>
              <a:t>DCGAN </a:t>
            </a:r>
            <a:r>
              <a:rPr lang="zh-CN" altLang="en-US" sz="1600" dirty="0"/>
              <a:t>是一個相當好的卷積神經網路實現，</a:t>
            </a:r>
            <a:r>
              <a:rPr lang="en-US" altLang="zh-CN" sz="1600" dirty="0"/>
              <a:t>WGAN </a:t>
            </a:r>
            <a:r>
              <a:rPr lang="zh-CN" altLang="en-US" sz="1600" dirty="0"/>
              <a:t>是通過維爾斯特拉斯距離替換原來的 </a:t>
            </a:r>
            <a:r>
              <a:rPr lang="en-US" altLang="zh-CN" sz="1600" dirty="0"/>
              <a:t>JS </a:t>
            </a:r>
            <a:r>
              <a:rPr lang="zh-CN" altLang="en-US" sz="1600" dirty="0"/>
              <a:t>散度</a:t>
            </a:r>
            <a:r>
              <a:rPr lang="en-US" altLang="zh-CN" sz="1600" dirty="0"/>
              <a:t>(JS Divergence)</a:t>
            </a:r>
            <a:r>
              <a:rPr lang="zh-CN" altLang="en-US" sz="1600" dirty="0"/>
              <a:t>來度量分佈之間的相似性的工作，使得訓練穩定。</a:t>
            </a:r>
            <a:r>
              <a:rPr lang="en-US" altLang="zh-CN" sz="1600" dirty="0"/>
              <a:t>PGGAN </a:t>
            </a:r>
            <a:r>
              <a:rPr lang="zh-CN" altLang="en-US" sz="1600" dirty="0"/>
              <a:t>逐層增大網路，生成機器逼真的人臉。</a:t>
            </a:r>
            <a:endParaRPr lang="zh-TW" altLang="en-US" sz="1600" dirty="0"/>
          </a:p>
        </p:txBody>
      </p:sp>
    </p:spTree>
    <p:extLst>
      <p:ext uri="{BB962C8B-B14F-4D97-AF65-F5344CB8AC3E}">
        <p14:creationId xmlns:p14="http://schemas.microsoft.com/office/powerpoint/2010/main" val="267855885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Deep Belief Networks</a:t>
            </a:r>
            <a:r>
              <a:rPr lang="zh-TW" altLang="en-US" b="0" dirty="0"/>
              <a:t>深信度網絡</a:t>
            </a:r>
            <a:endParaRPr lang="zh-TW" altLang="en-US" dirty="0"/>
          </a:p>
        </p:txBody>
      </p:sp>
      <p:sp>
        <p:nvSpPr>
          <p:cNvPr id="3" name="內容版面配置區 2"/>
          <p:cNvSpPr>
            <a:spLocks noGrp="1"/>
          </p:cNvSpPr>
          <p:nvPr>
            <p:ph idx="1"/>
          </p:nvPr>
        </p:nvSpPr>
        <p:spPr>
          <a:xfrm>
            <a:off x="179388" y="1153791"/>
            <a:ext cx="8785100" cy="5040312"/>
          </a:xfrm>
        </p:spPr>
        <p:txBody>
          <a:bodyPr/>
          <a:lstStyle/>
          <a:p>
            <a:pPr marL="285750" indent="-285750" algn="l">
              <a:buFont typeface="Arial" panose="020B0604020202020204" pitchFamily="34" charset="0"/>
              <a:buChar char="•"/>
            </a:pPr>
            <a:r>
              <a:rPr lang="en-US" altLang="zh-TW" sz="1600" b="0" dirty="0">
                <a:effectLst/>
              </a:rPr>
              <a:t>Depp Belief Networks</a:t>
            </a:r>
            <a:r>
              <a:rPr lang="zh-TW" altLang="en-US" sz="1600" b="0" dirty="0">
                <a:effectLst/>
              </a:rPr>
              <a:t>（</a:t>
            </a:r>
            <a:r>
              <a:rPr lang="en-US" altLang="zh-TW" sz="1600" b="0" dirty="0">
                <a:effectLst/>
              </a:rPr>
              <a:t>DBN</a:t>
            </a:r>
            <a:r>
              <a:rPr lang="zh-TW" altLang="en-US" sz="1600" b="0" dirty="0">
                <a:effectLst/>
              </a:rPr>
              <a:t>）深信度網絡也是加拿大多倫多大學教授、機器學習領域的泰斗</a:t>
            </a:r>
            <a:r>
              <a:rPr lang="en-US" altLang="zh-TW" sz="1600" b="0" dirty="0">
                <a:effectLst/>
              </a:rPr>
              <a:t>Geoffrey Hinton</a:t>
            </a:r>
            <a:r>
              <a:rPr lang="zh-TW" altLang="en-US" sz="1600" b="0" dirty="0">
                <a:effectLst/>
              </a:rPr>
              <a:t>在一篇文章中提出的，一個經典的</a:t>
            </a:r>
            <a:r>
              <a:rPr lang="en-US" altLang="zh-TW" sz="1600" b="0" dirty="0">
                <a:effectLst/>
              </a:rPr>
              <a:t>DBN</a:t>
            </a:r>
            <a:r>
              <a:rPr lang="zh-TW" altLang="en-US" sz="1600" b="0" dirty="0">
                <a:effectLst/>
              </a:rPr>
              <a:t>神經網絡如圖</a:t>
            </a:r>
            <a:r>
              <a:rPr lang="en-US" altLang="zh-TW" sz="1600" b="0" dirty="0">
                <a:effectLst/>
              </a:rPr>
              <a:t>1</a:t>
            </a:r>
            <a:r>
              <a:rPr lang="zh-TW" altLang="en-US" sz="1600" b="0" dirty="0">
                <a:effectLst/>
              </a:rPr>
              <a:t>。</a:t>
            </a:r>
            <a:endParaRPr lang="en-US" altLang="zh-TW" sz="1600" b="0" dirty="0">
              <a:effectLst/>
            </a:endParaRPr>
          </a:p>
          <a:p>
            <a:pPr marL="285750" indent="-285750" algn="l">
              <a:buFont typeface="Arial" panose="020B0604020202020204" pitchFamily="34" charset="0"/>
              <a:buChar char="•"/>
            </a:pPr>
            <a:r>
              <a:rPr lang="en-US" altLang="zh-TW" sz="1600" b="0" dirty="0">
                <a:effectLst/>
              </a:rPr>
              <a:t>DBN</a:t>
            </a:r>
            <a:r>
              <a:rPr lang="zh-TW" altLang="en-US" sz="1600" b="0" dirty="0">
                <a:effectLst/>
              </a:rPr>
              <a:t>相比於傳統的機器學習算法如</a:t>
            </a:r>
            <a:r>
              <a:rPr lang="en-US" altLang="zh-TW" sz="1600" b="0" dirty="0">
                <a:effectLst/>
              </a:rPr>
              <a:t>SVM</a:t>
            </a:r>
            <a:r>
              <a:rPr lang="zh-TW" altLang="en-US" sz="1600" b="0" dirty="0">
                <a:effectLst/>
              </a:rPr>
              <a:t>、群聚算法、決策樹等有一個更加智能等優勢，就是</a:t>
            </a:r>
            <a:r>
              <a:rPr lang="en-US" altLang="zh-TW" sz="1600" b="0" dirty="0">
                <a:effectLst/>
              </a:rPr>
              <a:t>DBN</a:t>
            </a:r>
            <a:r>
              <a:rPr lang="zh-TW" altLang="en-US" sz="1600" b="0" dirty="0">
                <a:effectLst/>
              </a:rPr>
              <a:t>可以自主的在訓練過程中發現樣本數據之間的關聯關係和規律，並會通過調節自身的權重值來持久化發現的關聯關係和規律。</a:t>
            </a:r>
            <a:endParaRPr lang="en-US" altLang="zh-TW" sz="1600" b="0" dirty="0">
              <a:effectLst/>
            </a:endParaRPr>
          </a:p>
          <a:p>
            <a:pPr marL="285750" indent="-285750" algn="l">
              <a:buFont typeface="Arial" panose="020B0604020202020204" pitchFamily="34" charset="0"/>
              <a:buChar char="•"/>
            </a:pPr>
            <a:r>
              <a:rPr lang="en-US" altLang="zh-TW" sz="1600" b="0" dirty="0">
                <a:effectLst/>
              </a:rPr>
              <a:t>DBNs</a:t>
            </a:r>
            <a:r>
              <a:rPr lang="zh-TW" altLang="en-US" sz="1600" b="0" dirty="0">
                <a:effectLst/>
              </a:rPr>
              <a:t>是一個機率生成模型 </a:t>
            </a:r>
            <a:r>
              <a:rPr lang="en-US" altLang="zh-TW" sz="1600" b="0" dirty="0">
                <a:effectLst/>
              </a:rPr>
              <a:t>(a generative graphical model)</a:t>
            </a:r>
            <a:r>
              <a:rPr lang="zh-TW" altLang="en-US" sz="1600" b="0" dirty="0">
                <a:effectLst/>
              </a:rPr>
              <a:t>，與傳統的判別模型的神經網絡相比，機率生成模型是建立一個觀察數據和標籤之間的聯合分布</a:t>
            </a:r>
            <a:br>
              <a:rPr lang="zh-TW" altLang="en-US" sz="1600" b="0" dirty="0">
                <a:effectLst/>
              </a:rPr>
            </a:br>
            <a:r>
              <a:rPr lang="en-US" altLang="zh-TW" sz="1600" b="0" dirty="0">
                <a:effectLst/>
              </a:rPr>
              <a:t> </a:t>
            </a:r>
            <a:endParaRPr lang="zh-TW" altLang="en-US" sz="1600" b="0" dirty="0">
              <a:effectLst/>
            </a:endParaRPr>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91680" y="3068960"/>
            <a:ext cx="5595129" cy="2928700"/>
          </a:xfrm>
          <a:prstGeom prst="rect">
            <a:avLst/>
          </a:prstGeom>
        </p:spPr>
      </p:pic>
    </p:spTree>
    <p:extLst>
      <p:ext uri="{BB962C8B-B14F-4D97-AF65-F5344CB8AC3E}">
        <p14:creationId xmlns:p14="http://schemas.microsoft.com/office/powerpoint/2010/main" val="247899054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Track3 Sequence Learning</a:t>
            </a:r>
            <a:endParaRPr lang="zh-TW" altLang="en-US" dirty="0"/>
          </a:p>
        </p:txBody>
      </p:sp>
      <p:sp>
        <p:nvSpPr>
          <p:cNvPr id="3" name="內容版面配置區 2"/>
          <p:cNvSpPr>
            <a:spLocks noGrp="1"/>
          </p:cNvSpPr>
          <p:nvPr>
            <p:ph idx="1"/>
          </p:nvPr>
        </p:nvSpPr>
        <p:spPr>
          <a:xfrm>
            <a:off x="179388" y="1153791"/>
            <a:ext cx="8857108" cy="5040312"/>
          </a:xfrm>
        </p:spPr>
        <p:txBody>
          <a:bodyPr/>
          <a:lstStyle/>
          <a:p>
            <a:pPr marL="342900" indent="-342900">
              <a:buFont typeface="Arial" panose="020B0604020202020204" pitchFamily="34" charset="0"/>
              <a:buChar char="•"/>
            </a:pPr>
            <a:r>
              <a:rPr lang="en-US" altLang="zh-TW" sz="2000" dirty="0"/>
              <a:t>1982 </a:t>
            </a:r>
            <a:r>
              <a:rPr lang="zh-TW" altLang="en-US" sz="2000" dirty="0"/>
              <a:t>年出現的 </a:t>
            </a:r>
            <a:r>
              <a:rPr lang="en-US" altLang="zh-TW" sz="2000" dirty="0"/>
              <a:t>Hopfield Network </a:t>
            </a:r>
            <a:r>
              <a:rPr lang="zh-TW" altLang="en-US" sz="2000" dirty="0"/>
              <a:t>有了遞迴網路的思想。</a:t>
            </a:r>
            <a:r>
              <a:rPr lang="en-US" altLang="zh-TW" sz="2000" dirty="0"/>
              <a:t>1997 </a:t>
            </a:r>
            <a:r>
              <a:rPr lang="zh-TW" altLang="en-US" sz="2000" dirty="0"/>
              <a:t>年 </a:t>
            </a:r>
            <a:r>
              <a:rPr lang="en-US" altLang="zh-TW" sz="2000" dirty="0"/>
              <a:t>Jürgen </a:t>
            </a:r>
            <a:r>
              <a:rPr lang="en-US" altLang="zh-TW" sz="2000" dirty="0" err="1"/>
              <a:t>Schmidhuber</a:t>
            </a:r>
            <a:r>
              <a:rPr lang="en-US" altLang="zh-TW" sz="2000" dirty="0"/>
              <a:t> </a:t>
            </a:r>
            <a:r>
              <a:rPr lang="zh-TW" altLang="en-US" sz="2000" dirty="0"/>
              <a:t>發明 </a:t>
            </a:r>
            <a:r>
              <a:rPr lang="en-US" altLang="zh-TW" sz="2000" dirty="0"/>
              <a:t>LSTM</a:t>
            </a:r>
            <a:r>
              <a:rPr lang="zh-TW" altLang="en-US" sz="2000" dirty="0"/>
              <a:t>，並做了一系列的工作。但是更有影響力的是 </a:t>
            </a:r>
            <a:r>
              <a:rPr lang="en-US" altLang="zh-TW" sz="2000" dirty="0"/>
              <a:t>2013 </a:t>
            </a:r>
            <a:r>
              <a:rPr lang="zh-TW" altLang="en-US" sz="2000" dirty="0"/>
              <a:t>年還是 </a:t>
            </a:r>
            <a:r>
              <a:rPr lang="en-US" altLang="zh-TW" sz="2000" dirty="0"/>
              <a:t>Hinton </a:t>
            </a:r>
            <a:r>
              <a:rPr lang="zh-TW" altLang="en-US" sz="2000" dirty="0"/>
              <a:t>組使用 </a:t>
            </a:r>
            <a:r>
              <a:rPr lang="en-US" altLang="zh-TW" sz="2000" dirty="0">
                <a:solidFill>
                  <a:srgbClr val="FF0000"/>
                </a:solidFill>
              </a:rPr>
              <a:t>RNN</a:t>
            </a:r>
            <a:r>
              <a:rPr lang="en-US" altLang="zh-TW" sz="2000" dirty="0"/>
              <a:t> </a:t>
            </a:r>
            <a:r>
              <a:rPr lang="zh-TW" altLang="en-US" sz="2000" dirty="0"/>
              <a:t>做的語音辨識工作，比傳統方法高出一大截。</a:t>
            </a:r>
          </a:p>
          <a:p>
            <a:pPr marL="342900" indent="-342900">
              <a:buFont typeface="Arial" panose="020B0604020202020204" pitchFamily="34" charset="0"/>
              <a:buChar char="•"/>
            </a:pPr>
            <a:endParaRPr lang="zh-TW" altLang="en-US" sz="2000" dirty="0"/>
          </a:p>
          <a:p>
            <a:pPr marL="342900" indent="-342900">
              <a:buFont typeface="Arial" panose="020B0604020202020204" pitchFamily="34" charset="0"/>
              <a:buChar char="•"/>
            </a:pPr>
            <a:r>
              <a:rPr lang="zh-TW" altLang="en-US" sz="2000" dirty="0"/>
              <a:t>文件方面，</a:t>
            </a:r>
            <a:r>
              <a:rPr lang="en-US" altLang="zh-TW" sz="2000" dirty="0" err="1"/>
              <a:t>Bengio</a:t>
            </a:r>
            <a:r>
              <a:rPr lang="en-US" altLang="zh-TW" sz="2000" dirty="0"/>
              <a:t> </a:t>
            </a:r>
            <a:r>
              <a:rPr lang="zh-TW" altLang="en-US" sz="2000" dirty="0"/>
              <a:t>在 </a:t>
            </a:r>
            <a:r>
              <a:rPr lang="en-US" altLang="zh-TW" sz="2000" dirty="0"/>
              <a:t>SVM </a:t>
            </a:r>
            <a:r>
              <a:rPr lang="zh-TW" altLang="en-US" sz="2000" dirty="0"/>
              <a:t>最紅的時期提出了一種基於神經網路的語言模型，後來 </a:t>
            </a:r>
            <a:r>
              <a:rPr lang="en-US" altLang="zh-TW" sz="2000" dirty="0"/>
              <a:t>Google </a:t>
            </a:r>
            <a:r>
              <a:rPr lang="zh-TW" altLang="en-US" sz="2000" dirty="0"/>
              <a:t>提出的 </a:t>
            </a:r>
            <a:r>
              <a:rPr lang="en-US" altLang="zh-TW" sz="2000" dirty="0"/>
              <a:t>Word2Vec </a:t>
            </a:r>
            <a:r>
              <a:rPr lang="zh-TW" altLang="en-US" sz="2000" dirty="0"/>
              <a:t>也有一些反向傳播的思想。在機器翻譯等任務上逐漸出現了以 </a:t>
            </a:r>
            <a:r>
              <a:rPr lang="en-US" altLang="zh-TW" sz="2000" dirty="0">
                <a:solidFill>
                  <a:srgbClr val="FF0000"/>
                </a:solidFill>
              </a:rPr>
              <a:t>RNN</a:t>
            </a:r>
            <a:r>
              <a:rPr lang="en-US" altLang="zh-TW" sz="2000" dirty="0"/>
              <a:t> </a:t>
            </a:r>
            <a:r>
              <a:rPr lang="zh-TW" altLang="en-US" sz="2000" dirty="0"/>
              <a:t>為基礎的 </a:t>
            </a:r>
            <a:r>
              <a:rPr lang="en-US" altLang="zh-TW" sz="2000" dirty="0">
                <a:solidFill>
                  <a:srgbClr val="7030A0"/>
                </a:solidFill>
              </a:rPr>
              <a:t>seq2seq</a:t>
            </a:r>
            <a:r>
              <a:rPr lang="en-US" altLang="zh-TW" sz="2000" dirty="0"/>
              <a:t> </a:t>
            </a:r>
            <a:r>
              <a:rPr lang="zh-TW" altLang="en-US" sz="2000" dirty="0"/>
              <a:t>模型，通過一個 </a:t>
            </a:r>
            <a:r>
              <a:rPr lang="en-US" altLang="zh-TW" sz="2000" dirty="0"/>
              <a:t>encoder </a:t>
            </a:r>
            <a:r>
              <a:rPr lang="zh-TW" altLang="en-US" sz="2000" dirty="0"/>
              <a:t>把一句話的語義資訊壓成向量再通過 </a:t>
            </a:r>
            <a:r>
              <a:rPr lang="en-US" altLang="zh-TW" sz="2000" dirty="0"/>
              <a:t>decoder </a:t>
            </a:r>
            <a:r>
              <a:rPr lang="zh-TW" altLang="en-US" sz="2000" dirty="0"/>
              <a:t>輸出，當然更多的要和 </a:t>
            </a:r>
            <a:r>
              <a:rPr lang="en-US" altLang="zh-TW" sz="2000" dirty="0">
                <a:solidFill>
                  <a:srgbClr val="FF0000"/>
                </a:solidFill>
              </a:rPr>
              <a:t>attention</a:t>
            </a:r>
            <a:r>
              <a:rPr lang="en-US" altLang="zh-TW" sz="2000" dirty="0"/>
              <a:t> </a:t>
            </a:r>
            <a:r>
              <a:rPr lang="zh-TW" altLang="en-US" sz="2000" dirty="0"/>
              <a:t>的方法結合。</a:t>
            </a:r>
          </a:p>
          <a:p>
            <a:pPr marL="342900" indent="-342900">
              <a:buFont typeface="Arial" panose="020B0604020202020204" pitchFamily="34" charset="0"/>
              <a:buChar char="•"/>
            </a:pPr>
            <a:endParaRPr lang="zh-TW" altLang="en-US" sz="2000" dirty="0"/>
          </a:p>
          <a:p>
            <a:pPr marL="342900" indent="-342900">
              <a:buFont typeface="Arial" panose="020B0604020202020204" pitchFamily="34" charset="0"/>
              <a:buChar char="•"/>
            </a:pPr>
            <a:r>
              <a:rPr lang="zh-TW" altLang="en-US" sz="2000" dirty="0"/>
              <a:t>後來前幾年大家發現使用以字元為單位的 </a:t>
            </a:r>
            <a:r>
              <a:rPr lang="en-US" altLang="zh-TW" sz="2000" dirty="0"/>
              <a:t>CNN </a:t>
            </a:r>
            <a:r>
              <a:rPr lang="zh-TW" altLang="en-US" sz="2000" dirty="0"/>
              <a:t>模型在很多語言任務也有不俗的表現，而且時空消耗更少。</a:t>
            </a:r>
            <a:r>
              <a:rPr lang="en-US" altLang="zh-TW" sz="2000" dirty="0">
                <a:solidFill>
                  <a:srgbClr val="FF0000"/>
                </a:solidFill>
              </a:rPr>
              <a:t>self-attention</a:t>
            </a:r>
            <a:r>
              <a:rPr lang="en-US" altLang="zh-TW" sz="2000" dirty="0"/>
              <a:t> </a:t>
            </a:r>
            <a:r>
              <a:rPr lang="zh-TW" altLang="en-US" sz="2000" dirty="0"/>
              <a:t>實際上就是採取一種結構去同時考慮同一序列局部和全域的資訊，</a:t>
            </a:r>
            <a:r>
              <a:rPr lang="en-US" altLang="zh-TW" sz="2000" dirty="0"/>
              <a:t>Google </a:t>
            </a:r>
            <a:r>
              <a:rPr lang="zh-TW" altLang="en-US" sz="2000" dirty="0"/>
              <a:t>有一篇聳人聽聞的 </a:t>
            </a:r>
            <a:r>
              <a:rPr lang="en-US" altLang="zh-TW" sz="2000" dirty="0"/>
              <a:t>Attention Is All You Need </a:t>
            </a:r>
            <a:r>
              <a:rPr lang="zh-TW" altLang="en-US" sz="2000" dirty="0"/>
              <a:t>的文章。</a:t>
            </a:r>
          </a:p>
        </p:txBody>
      </p:sp>
    </p:spTree>
    <p:extLst>
      <p:ext uri="{BB962C8B-B14F-4D97-AF65-F5344CB8AC3E}">
        <p14:creationId xmlns:p14="http://schemas.microsoft.com/office/powerpoint/2010/main" val="421491707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Seq2seq </a:t>
            </a:r>
            <a:r>
              <a:rPr lang="zh-TW" altLang="en-US" dirty="0"/>
              <a:t>模型</a:t>
            </a:r>
          </a:p>
        </p:txBody>
      </p:sp>
      <p:sp>
        <p:nvSpPr>
          <p:cNvPr id="3" name="內容版面配置區 2"/>
          <p:cNvSpPr>
            <a:spLocks noGrp="1"/>
          </p:cNvSpPr>
          <p:nvPr>
            <p:ph idx="1"/>
          </p:nvPr>
        </p:nvSpPr>
        <p:spPr/>
        <p:txBody>
          <a:bodyPr/>
          <a:lstStyle/>
          <a:p>
            <a:r>
              <a:rPr lang="en-US" altLang="zh-TW" dirty="0">
                <a:effectLst/>
              </a:rPr>
              <a:t>Seq2seq</a:t>
            </a:r>
            <a:r>
              <a:rPr lang="zh-TW" altLang="en-US" dirty="0">
                <a:effectLst/>
              </a:rPr>
              <a:t>模型</a:t>
            </a:r>
            <a:r>
              <a:rPr lang="en-US" altLang="zh-TW" b="0" dirty="0">
                <a:effectLst/>
              </a:rPr>
              <a:t>, </a:t>
            </a:r>
            <a:r>
              <a:rPr lang="zh-TW" altLang="en-US" b="0" dirty="0">
                <a:effectLst/>
              </a:rPr>
              <a:t>包含了編碼器</a:t>
            </a:r>
            <a:r>
              <a:rPr lang="en-US" altLang="zh-TW" dirty="0">
                <a:effectLst/>
              </a:rPr>
              <a:t>(Encoder)</a:t>
            </a:r>
            <a:r>
              <a:rPr lang="en-US" altLang="zh-TW" b="0" dirty="0">
                <a:effectLst/>
              </a:rPr>
              <a:t> </a:t>
            </a:r>
            <a:r>
              <a:rPr lang="zh-TW" altLang="en-US" b="0" dirty="0">
                <a:effectLst/>
              </a:rPr>
              <a:t>和解碼器</a:t>
            </a:r>
            <a:r>
              <a:rPr lang="en-US" altLang="zh-TW" dirty="0">
                <a:effectLst/>
              </a:rPr>
              <a:t>(Decoder)</a:t>
            </a:r>
            <a:r>
              <a:rPr lang="en-US" altLang="zh-TW" b="0" dirty="0">
                <a:effectLst/>
              </a:rPr>
              <a:t>. </a:t>
            </a:r>
            <a:r>
              <a:rPr lang="zh-TW" altLang="en-US" b="0" dirty="0">
                <a:effectLst/>
              </a:rPr>
              <a:t>只要輸入句子至</a:t>
            </a:r>
            <a:r>
              <a:rPr lang="en-US" altLang="zh-TW" b="0" dirty="0">
                <a:effectLst/>
              </a:rPr>
              <a:t>Encoder</a:t>
            </a:r>
            <a:r>
              <a:rPr lang="zh-TW" altLang="en-US" b="0" dirty="0">
                <a:effectLst/>
              </a:rPr>
              <a:t>，即可從</a:t>
            </a:r>
            <a:r>
              <a:rPr lang="en-US" altLang="zh-TW" b="0" dirty="0">
                <a:effectLst/>
              </a:rPr>
              <a:t>Decoder</a:t>
            </a:r>
            <a:r>
              <a:rPr lang="zh-TW" altLang="en-US" b="0" dirty="0">
                <a:effectLst/>
              </a:rPr>
              <a:t>獲得目標句。</a:t>
            </a:r>
            <a:endParaRPr lang="zh-TW" altLang="en-US" dirty="0"/>
          </a:p>
        </p:txBody>
      </p:sp>
      <p:sp>
        <p:nvSpPr>
          <p:cNvPr id="6" name="矩形 5"/>
          <p:cNvSpPr/>
          <p:nvPr/>
        </p:nvSpPr>
        <p:spPr>
          <a:xfrm>
            <a:off x="5364088" y="0"/>
            <a:ext cx="4572000" cy="215444"/>
          </a:xfrm>
          <a:prstGeom prst="rect">
            <a:avLst/>
          </a:prstGeom>
        </p:spPr>
        <p:txBody>
          <a:bodyPr>
            <a:spAutoFit/>
          </a:bodyPr>
          <a:lstStyle/>
          <a:p>
            <a:r>
              <a:rPr lang="en-US" altLang="zh-TW" sz="800" dirty="0"/>
              <a:t>https://medium.com/@bgg/seq2seq-pay-attention-to-self-attention-part-1-d332e85e9aad</a:t>
            </a:r>
            <a:endParaRPr lang="zh-TW" altLang="en-US" sz="800" dirty="0"/>
          </a:p>
        </p:txBody>
      </p:sp>
      <p:pic>
        <p:nvPicPr>
          <p:cNvPr id="7" name="圖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9552" y="2204864"/>
            <a:ext cx="7452320" cy="3708829"/>
          </a:xfrm>
          <a:prstGeom prst="rect">
            <a:avLst/>
          </a:prstGeom>
        </p:spPr>
      </p:pic>
    </p:spTree>
    <p:extLst>
      <p:ext uri="{BB962C8B-B14F-4D97-AF65-F5344CB8AC3E}">
        <p14:creationId xmlns:p14="http://schemas.microsoft.com/office/powerpoint/2010/main" val="245980819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RNN/LSTM</a:t>
            </a:r>
            <a:endParaRPr lang="zh-TW" altLang="en-US" dirty="0"/>
          </a:p>
        </p:txBody>
      </p:sp>
      <p:sp>
        <p:nvSpPr>
          <p:cNvPr id="3" name="內容版面配置區 2"/>
          <p:cNvSpPr>
            <a:spLocks noGrp="1"/>
          </p:cNvSpPr>
          <p:nvPr>
            <p:ph idx="1"/>
          </p:nvPr>
        </p:nvSpPr>
        <p:spPr/>
        <p:txBody>
          <a:bodyPr/>
          <a:lstStyle/>
          <a:p>
            <a:pPr marL="285750" indent="-285750">
              <a:buFont typeface="Arial" panose="020B0604020202020204" pitchFamily="34" charset="0"/>
              <a:buChar char="•"/>
            </a:pPr>
            <a:r>
              <a:rPr lang="en-US" altLang="zh-TW" sz="1800" b="0" dirty="0">
                <a:effectLst/>
              </a:rPr>
              <a:t>RNN</a:t>
            </a:r>
            <a:r>
              <a:rPr lang="zh-TW" altLang="en-US" sz="1800" b="0" dirty="0">
                <a:effectLst/>
              </a:rPr>
              <a:t>是</a:t>
            </a:r>
            <a:r>
              <a:rPr lang="en-US" altLang="zh-TW" sz="1800" b="0" dirty="0">
                <a:effectLst/>
              </a:rPr>
              <a:t>DNN</a:t>
            </a:r>
            <a:r>
              <a:rPr lang="zh-TW" altLang="en-US" sz="1800" b="0" dirty="0">
                <a:effectLst/>
              </a:rPr>
              <a:t>模型的變種，不同之處在於它可以儲存過去的行為記憶，進行更準確的預測，</a:t>
            </a:r>
            <a:endParaRPr lang="en-US" altLang="zh-TW" sz="1800" b="0" dirty="0">
              <a:effectLst/>
            </a:endParaRPr>
          </a:p>
          <a:p>
            <a:pPr marL="285750" indent="-285750">
              <a:buFont typeface="Arial" panose="020B0604020202020204" pitchFamily="34" charset="0"/>
              <a:buChar char="•"/>
            </a:pPr>
            <a:r>
              <a:rPr lang="zh-TW" altLang="en-US" sz="1800" b="0" dirty="0">
                <a:effectLst/>
              </a:rPr>
              <a:t>在</a:t>
            </a:r>
            <a:r>
              <a:rPr lang="en-US" altLang="zh-TW" sz="1800" b="0" dirty="0">
                <a:effectLst/>
              </a:rPr>
              <a:t>RNN</a:t>
            </a:r>
            <a:r>
              <a:rPr lang="zh-TW" altLang="en-US" sz="1800" b="0" dirty="0">
                <a:effectLst/>
              </a:rPr>
              <a:t>訓練期間，信息不斷地循環往復，神經網絡模型權重的更新非常大。因為在更新過程中累積了錯誤梯度，會導致網絡不穩定。極端情況下，權重的值可能變得大到溢出並導致</a:t>
            </a:r>
            <a:r>
              <a:rPr lang="en-US" altLang="zh-TW" sz="1800" b="0" dirty="0" err="1">
                <a:effectLst/>
              </a:rPr>
              <a:t>NaN</a:t>
            </a:r>
            <a:r>
              <a:rPr lang="zh-TW" altLang="en-US" sz="1800" b="0" dirty="0">
                <a:effectLst/>
              </a:rPr>
              <a:t>值。爆炸通過擁有大於</a:t>
            </a:r>
            <a:r>
              <a:rPr lang="en-US" altLang="zh-TW" sz="1800" b="0" dirty="0">
                <a:effectLst/>
              </a:rPr>
              <a:t>1</a:t>
            </a:r>
            <a:r>
              <a:rPr lang="zh-TW" altLang="en-US" sz="1800" b="0" dirty="0">
                <a:effectLst/>
              </a:rPr>
              <a:t>的值的網絡層反覆累積梯度導致指數增長產生，如果值小於</a:t>
            </a:r>
            <a:r>
              <a:rPr lang="en-US" altLang="zh-TW" sz="1800" b="0" dirty="0">
                <a:effectLst/>
              </a:rPr>
              <a:t>1</a:t>
            </a:r>
            <a:r>
              <a:rPr lang="zh-TW" altLang="en-US" sz="1800" b="0" dirty="0">
                <a:effectLst/>
              </a:rPr>
              <a:t>就會出現消失。</a:t>
            </a:r>
          </a:p>
          <a:p>
            <a:pPr marL="285750" indent="-285750">
              <a:buFont typeface="Arial" panose="020B0604020202020204" pitchFamily="34" charset="0"/>
              <a:buChar char="•"/>
            </a:pPr>
            <a:endParaRPr lang="zh-TW" altLang="en-US" sz="1800" b="0" dirty="0">
              <a:effectLst/>
            </a:endParaRPr>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98" y="2924944"/>
            <a:ext cx="8129541" cy="3818994"/>
          </a:xfrm>
          <a:prstGeom prst="rect">
            <a:avLst/>
          </a:prstGeom>
        </p:spPr>
      </p:pic>
    </p:spTree>
    <p:extLst>
      <p:ext uri="{BB962C8B-B14F-4D97-AF65-F5344CB8AC3E}">
        <p14:creationId xmlns:p14="http://schemas.microsoft.com/office/powerpoint/2010/main" val="25233738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LSTM</a:t>
            </a:r>
            <a:endParaRPr lang="zh-TW" altLang="en-US" dirty="0"/>
          </a:p>
        </p:txBody>
      </p:sp>
      <p:sp>
        <p:nvSpPr>
          <p:cNvPr id="3" name="內容版面配置區 2"/>
          <p:cNvSpPr>
            <a:spLocks noGrp="1"/>
          </p:cNvSpPr>
          <p:nvPr>
            <p:ph idx="1"/>
          </p:nvPr>
        </p:nvSpPr>
        <p:spPr/>
        <p:txBody>
          <a:bodyPr/>
          <a:lstStyle/>
          <a:p>
            <a:r>
              <a:rPr lang="zh-TW" altLang="en-US" sz="1600" b="0" dirty="0">
                <a:effectLst/>
              </a:rPr>
              <a:t>為了解決健忘、訓練誤差的問題，</a:t>
            </a:r>
            <a:r>
              <a:rPr lang="en-US" altLang="zh-TW" sz="1600" b="0" dirty="0">
                <a:effectLst/>
              </a:rPr>
              <a:t>LSTM</a:t>
            </a:r>
            <a:r>
              <a:rPr lang="zh-TW" altLang="en-US" sz="1600" b="0" dirty="0">
                <a:effectLst/>
              </a:rPr>
              <a:t>有了像是遺忘</a:t>
            </a:r>
            <a:r>
              <a:rPr lang="en-US" altLang="zh-TW" sz="1600" b="0" dirty="0">
                <a:effectLst/>
              </a:rPr>
              <a:t>/</a:t>
            </a:r>
            <a:r>
              <a:rPr lang="zh-TW" altLang="en-US" sz="1600" b="0" dirty="0">
                <a:effectLst/>
              </a:rPr>
              <a:t>輸入</a:t>
            </a:r>
            <a:r>
              <a:rPr lang="en-US" altLang="zh-TW" sz="1600" b="0" dirty="0">
                <a:effectLst/>
              </a:rPr>
              <a:t>/</a:t>
            </a:r>
            <a:r>
              <a:rPr lang="zh-TW" altLang="en-US" sz="1600" b="0" dirty="0">
                <a:effectLst/>
              </a:rPr>
              <a:t>輸出門</a:t>
            </a:r>
            <a:r>
              <a:rPr lang="en-US" altLang="zh-TW" sz="1600" b="0" dirty="0">
                <a:effectLst/>
              </a:rPr>
              <a:t>(forget/input/output gate)</a:t>
            </a:r>
            <a:r>
              <a:rPr lang="zh-TW" altLang="en-US" sz="1600" b="0" dirty="0">
                <a:effectLst/>
              </a:rPr>
              <a:t>，隱藏狀態</a:t>
            </a:r>
            <a:r>
              <a:rPr lang="en-US" altLang="zh-TW" sz="1600" b="0" dirty="0">
                <a:effectLst/>
              </a:rPr>
              <a:t>(hidden state)</a:t>
            </a:r>
            <a:r>
              <a:rPr lang="zh-TW" altLang="en-US" sz="1600" b="0" dirty="0">
                <a:effectLst/>
              </a:rPr>
              <a:t>，記憶單元</a:t>
            </a:r>
            <a:r>
              <a:rPr lang="en-US" altLang="zh-TW" sz="1600" b="0" dirty="0">
                <a:effectLst/>
              </a:rPr>
              <a:t>(cell memory)</a:t>
            </a:r>
            <a:r>
              <a:rPr lang="zh-TW" altLang="en-US" sz="1600" b="0" dirty="0">
                <a:effectLst/>
              </a:rPr>
              <a:t>等概念，帶來了更好的結果。</a:t>
            </a:r>
            <a:endParaRPr lang="en-US" altLang="zh-TW" sz="1600" b="0" dirty="0">
              <a:effectLst/>
            </a:endParaRPr>
          </a:p>
          <a:p>
            <a:r>
              <a:rPr lang="zh-TW" altLang="en-US" sz="1600" b="0" dirty="0">
                <a:effectLst/>
              </a:rPr>
              <a:t>在</a:t>
            </a:r>
            <a:r>
              <a:rPr lang="en-US" altLang="zh-TW" sz="1600" b="0" dirty="0">
                <a:effectLst/>
              </a:rPr>
              <a:t>2014</a:t>
            </a:r>
            <a:r>
              <a:rPr lang="zh-TW" altLang="en-US" sz="1600" b="0" dirty="0">
                <a:effectLst/>
              </a:rPr>
              <a:t>年，論文 </a:t>
            </a:r>
            <a:r>
              <a:rPr lang="en-US" altLang="zh-TW" sz="1600" b="0" dirty="0">
                <a:effectLst/>
                <a:hlinkClick r:id="rId2"/>
              </a:rPr>
              <a:t>Learning Phrase Representations</a:t>
            </a:r>
            <a:r>
              <a:rPr lang="en-US" altLang="zh-TW" sz="1600" b="0" dirty="0">
                <a:effectLst/>
              </a:rPr>
              <a:t> </a:t>
            </a:r>
            <a:r>
              <a:rPr lang="zh-TW" altLang="en-US" sz="1600" b="0" dirty="0">
                <a:effectLst/>
              </a:rPr>
              <a:t>除了提出</a:t>
            </a:r>
            <a:r>
              <a:rPr lang="en-US" altLang="zh-TW" sz="1600" b="0" dirty="0">
                <a:effectLst/>
              </a:rPr>
              <a:t>Seq2seq</a:t>
            </a:r>
            <a:r>
              <a:rPr lang="zh-TW" altLang="en-US" sz="1600" b="0" dirty="0">
                <a:effectLst/>
              </a:rPr>
              <a:t>的概念，更提出了</a:t>
            </a:r>
            <a:r>
              <a:rPr lang="en-US" altLang="zh-TW" sz="1600" b="0" dirty="0">
                <a:effectLst/>
              </a:rPr>
              <a:t>LSTM</a:t>
            </a:r>
            <a:r>
              <a:rPr lang="zh-TW" altLang="en-US" sz="1600" b="0" dirty="0">
                <a:effectLst/>
              </a:rPr>
              <a:t>的簡化版</a:t>
            </a:r>
            <a:r>
              <a:rPr lang="en-US" altLang="zh-TW" sz="1600" b="0" dirty="0">
                <a:effectLst/>
              </a:rPr>
              <a:t>GRU</a:t>
            </a:r>
            <a:r>
              <a:rPr lang="zh-TW" altLang="en-US" sz="1600" b="0" dirty="0">
                <a:effectLst/>
              </a:rPr>
              <a:t>，此後，</a:t>
            </a:r>
            <a:r>
              <a:rPr lang="en-US" altLang="zh-TW" sz="1600" b="0" dirty="0">
                <a:effectLst/>
              </a:rPr>
              <a:t>LSTM</a:t>
            </a:r>
            <a:r>
              <a:rPr lang="zh-TW" altLang="en-US" sz="1600" b="0" dirty="0">
                <a:effectLst/>
              </a:rPr>
              <a:t>和</a:t>
            </a:r>
            <a:r>
              <a:rPr lang="en-US" altLang="zh-TW" sz="1600" b="0" dirty="0">
                <a:effectLst/>
              </a:rPr>
              <a:t>GRU</a:t>
            </a:r>
            <a:r>
              <a:rPr lang="zh-TW" altLang="en-US" sz="1600" b="0" dirty="0">
                <a:effectLst/>
              </a:rPr>
              <a:t>便取代</a:t>
            </a:r>
            <a:r>
              <a:rPr lang="en-US" altLang="zh-TW" sz="1600" b="0" dirty="0">
                <a:effectLst/>
              </a:rPr>
              <a:t>RNN</a:t>
            </a:r>
            <a:r>
              <a:rPr lang="zh-TW" altLang="en-US" sz="1600" b="0" dirty="0">
                <a:effectLst/>
              </a:rPr>
              <a:t>成為深度學習當中的主流。</a:t>
            </a:r>
            <a:endParaRPr lang="zh-TW" altLang="en-US" sz="1600" dirty="0"/>
          </a:p>
        </p:txBody>
      </p:sp>
      <p:pic>
        <p:nvPicPr>
          <p:cNvPr id="4" name="圖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36" y="2335100"/>
            <a:ext cx="7848872" cy="4592503"/>
          </a:xfrm>
          <a:prstGeom prst="rect">
            <a:avLst/>
          </a:prstGeom>
        </p:spPr>
      </p:pic>
    </p:spTree>
    <p:extLst>
      <p:ext uri="{BB962C8B-B14F-4D97-AF65-F5344CB8AC3E}">
        <p14:creationId xmlns:p14="http://schemas.microsoft.com/office/powerpoint/2010/main" val="371595602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Attention Model</a:t>
            </a:r>
            <a:r>
              <a:rPr lang="zh-TW" altLang="en-US" dirty="0"/>
              <a:t>（注意力模型）</a:t>
            </a:r>
          </a:p>
        </p:txBody>
      </p:sp>
      <p:sp>
        <p:nvSpPr>
          <p:cNvPr id="3" name="內容版面配置區 2"/>
          <p:cNvSpPr>
            <a:spLocks noGrp="1"/>
          </p:cNvSpPr>
          <p:nvPr>
            <p:ph idx="1"/>
          </p:nvPr>
        </p:nvSpPr>
        <p:spPr/>
        <p:txBody>
          <a:bodyPr/>
          <a:lstStyle/>
          <a:p>
            <a:r>
              <a:rPr lang="en-US" altLang="zh-TW" b="0" dirty="0">
                <a:effectLst/>
              </a:rPr>
              <a:t>Attention</a:t>
            </a:r>
            <a:r>
              <a:rPr lang="zh-TW" altLang="en-US" b="0" dirty="0">
                <a:effectLst/>
              </a:rPr>
              <a:t>是一種用於提升基於</a:t>
            </a:r>
            <a:r>
              <a:rPr lang="en-US" altLang="zh-TW" b="0" dirty="0">
                <a:effectLst/>
              </a:rPr>
              <a:t>RNN</a:t>
            </a:r>
            <a:r>
              <a:rPr lang="zh-TW" altLang="en-US" b="0" dirty="0">
                <a:effectLst/>
              </a:rPr>
              <a:t>（</a:t>
            </a:r>
            <a:r>
              <a:rPr lang="en-US" altLang="zh-TW" b="0" dirty="0">
                <a:effectLst/>
              </a:rPr>
              <a:t>LSTM</a:t>
            </a:r>
            <a:r>
              <a:rPr lang="zh-TW" altLang="en-US" b="0" dirty="0">
                <a:effectLst/>
              </a:rPr>
              <a:t>或</a:t>
            </a:r>
            <a:r>
              <a:rPr lang="en-US" altLang="zh-TW" b="0" dirty="0">
                <a:effectLst/>
              </a:rPr>
              <a:t>GRU</a:t>
            </a:r>
            <a:r>
              <a:rPr lang="zh-TW" altLang="en-US" b="0" dirty="0">
                <a:effectLst/>
              </a:rPr>
              <a:t>）的</a:t>
            </a:r>
            <a:r>
              <a:rPr lang="en-US" altLang="zh-TW" b="0" dirty="0">
                <a:effectLst/>
              </a:rPr>
              <a:t>Encoder + Decoder</a:t>
            </a:r>
            <a:r>
              <a:rPr lang="zh-TW" altLang="en-US" b="0" dirty="0">
                <a:effectLst/>
              </a:rPr>
              <a:t>模型的效果的的機制（</a:t>
            </a:r>
            <a:r>
              <a:rPr lang="en-US" altLang="zh-TW" b="0" dirty="0">
                <a:effectLst/>
              </a:rPr>
              <a:t>Mechanism</a:t>
            </a:r>
            <a:r>
              <a:rPr lang="zh-TW" altLang="en-US" b="0" dirty="0">
                <a:effectLst/>
              </a:rPr>
              <a:t>），一般稱為</a:t>
            </a:r>
            <a:r>
              <a:rPr lang="en-US" altLang="zh-TW" b="0" dirty="0">
                <a:effectLst/>
              </a:rPr>
              <a:t>Attention Mechanism</a:t>
            </a:r>
            <a:r>
              <a:rPr lang="zh-TW" altLang="en-US" b="0" dirty="0">
                <a:effectLst/>
              </a:rPr>
              <a:t>。</a:t>
            </a:r>
            <a:endParaRPr lang="en-US" altLang="zh-TW" b="0" dirty="0">
              <a:effectLst/>
            </a:endParaRPr>
          </a:p>
          <a:p>
            <a:r>
              <a:rPr lang="en-US" altLang="zh-TW" b="0" dirty="0">
                <a:solidFill>
                  <a:srgbClr val="00B050"/>
                </a:solidFill>
                <a:effectLst/>
              </a:rPr>
              <a:t>Attention Mechanism</a:t>
            </a:r>
            <a:r>
              <a:rPr lang="zh-TW" altLang="en-US" b="0" dirty="0">
                <a:effectLst/>
              </a:rPr>
              <a:t>目前非常流行，廣泛應用於機器翻譯、語音識別、影象標註（</a:t>
            </a:r>
            <a:r>
              <a:rPr lang="en-US" altLang="zh-TW" b="0" dirty="0">
                <a:effectLst/>
              </a:rPr>
              <a:t>Image Caption</a:t>
            </a:r>
            <a:r>
              <a:rPr lang="zh-TW" altLang="en-US" b="0" dirty="0">
                <a:effectLst/>
              </a:rPr>
              <a:t>）等很多領域，之所以它這麼受歡迎，是因為</a:t>
            </a:r>
            <a:r>
              <a:rPr lang="en-US" altLang="zh-TW" b="0" dirty="0">
                <a:effectLst/>
              </a:rPr>
              <a:t>Attention</a:t>
            </a:r>
            <a:r>
              <a:rPr lang="zh-TW" altLang="en-US" b="0" dirty="0">
                <a:effectLst/>
              </a:rPr>
              <a:t>給模型賦予了區分辨別的能力</a:t>
            </a:r>
            <a:endParaRPr lang="en-US" altLang="zh-TW" b="0" dirty="0">
              <a:effectLst/>
            </a:endParaRPr>
          </a:p>
          <a:p>
            <a:endParaRPr lang="en-US" altLang="zh-TW" b="0" dirty="0">
              <a:effectLst/>
            </a:endParaRPr>
          </a:p>
          <a:p>
            <a:r>
              <a:rPr lang="zh-TW" altLang="en-US" b="0" dirty="0">
                <a:effectLst/>
              </a:rPr>
              <a:t>例如，在機器翻譯、語音識別應用中，為句子中的每個詞賦予不同的權重，使神經網路模型的學習變得更加靈活（</a:t>
            </a:r>
            <a:r>
              <a:rPr lang="en-US" altLang="zh-TW" b="0" dirty="0">
                <a:effectLst/>
              </a:rPr>
              <a:t>soft</a:t>
            </a:r>
            <a:r>
              <a:rPr lang="zh-TW" altLang="en-US" b="0" dirty="0">
                <a:effectLst/>
              </a:rPr>
              <a:t>），同時</a:t>
            </a:r>
            <a:r>
              <a:rPr lang="en-US" altLang="zh-TW" b="0" dirty="0">
                <a:effectLst/>
              </a:rPr>
              <a:t>Attention</a:t>
            </a:r>
            <a:r>
              <a:rPr lang="zh-TW" altLang="en-US" b="0" dirty="0">
                <a:effectLst/>
              </a:rPr>
              <a:t>本身可以做為一種對齊關係，解釋翻譯輸入</a:t>
            </a:r>
            <a:r>
              <a:rPr lang="en-US" altLang="zh-TW" b="0" dirty="0">
                <a:effectLst/>
              </a:rPr>
              <a:t>/</a:t>
            </a:r>
            <a:r>
              <a:rPr lang="zh-TW" altLang="en-US" b="0" dirty="0">
                <a:effectLst/>
              </a:rPr>
              <a:t>輸出句子之間的對齊關係，</a:t>
            </a:r>
            <a:r>
              <a:rPr lang="zh-TW" altLang="en-US" b="0" dirty="0">
                <a:solidFill>
                  <a:srgbClr val="00B050"/>
                </a:solidFill>
                <a:effectLst/>
              </a:rPr>
              <a:t>解釋模型到底學到了什麼知識</a:t>
            </a:r>
            <a:r>
              <a:rPr lang="zh-TW" altLang="en-US" b="0" dirty="0">
                <a:effectLst/>
              </a:rPr>
              <a:t>，為我們開啟深度學習的黑箱，提供了一個視窗</a:t>
            </a:r>
            <a:r>
              <a:rPr lang="en-US" altLang="zh-TW" b="0" dirty="0">
                <a:effectLst/>
              </a:rPr>
              <a:t> </a:t>
            </a:r>
            <a:endParaRPr lang="zh-TW" altLang="en-US" dirty="0"/>
          </a:p>
        </p:txBody>
      </p:sp>
    </p:spTree>
    <p:extLst>
      <p:ext uri="{BB962C8B-B14F-4D97-AF65-F5344CB8AC3E}">
        <p14:creationId xmlns:p14="http://schemas.microsoft.com/office/powerpoint/2010/main" val="190860739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en-US" altLang="zh-TW" sz="1800" b="0" dirty="0">
              <a:effectLst/>
            </a:endParaRPr>
          </a:p>
          <a:p>
            <a:endParaRPr lang="en-US" altLang="zh-TW" sz="1800" b="0" dirty="0">
              <a:effectLst/>
            </a:endParaRPr>
          </a:p>
          <a:p>
            <a:endParaRPr lang="en-US" altLang="zh-TW" sz="1800" b="0" dirty="0">
              <a:effectLst/>
            </a:endParaRPr>
          </a:p>
          <a:p>
            <a:endParaRPr lang="en-US" altLang="zh-TW" sz="1800" b="0" dirty="0">
              <a:effectLst/>
            </a:endParaRPr>
          </a:p>
          <a:p>
            <a:endParaRPr lang="en-US" altLang="zh-TW" sz="1800" b="0" dirty="0">
              <a:effectLst/>
            </a:endParaRPr>
          </a:p>
          <a:p>
            <a:endParaRPr lang="en-US" altLang="zh-TW" sz="1800" b="0" dirty="0">
              <a:effectLst/>
            </a:endParaRPr>
          </a:p>
          <a:p>
            <a:endParaRPr lang="en-US" altLang="zh-TW" sz="1800" b="0" dirty="0">
              <a:effectLst/>
            </a:endParaRPr>
          </a:p>
          <a:p>
            <a:endParaRPr lang="en-US" altLang="zh-TW" sz="1800" b="0" dirty="0">
              <a:effectLst/>
            </a:endParaRPr>
          </a:p>
          <a:p>
            <a:endParaRPr lang="en-US" altLang="zh-TW" sz="1800" b="0" dirty="0">
              <a:effectLst/>
            </a:endParaRPr>
          </a:p>
          <a:p>
            <a:endParaRPr lang="en-US" altLang="zh-TW" sz="1800" b="0" dirty="0">
              <a:effectLst/>
            </a:endParaRPr>
          </a:p>
          <a:p>
            <a:endParaRPr lang="en-US" altLang="zh-TW" sz="1800" b="0" dirty="0">
              <a:effectLst/>
            </a:endParaRPr>
          </a:p>
          <a:p>
            <a:endParaRPr lang="en-US" altLang="zh-TW" sz="1800" b="0" dirty="0">
              <a:effectLst/>
            </a:endParaRPr>
          </a:p>
          <a:p>
            <a:r>
              <a:rPr lang="en-US" altLang="zh-TW" sz="1800" b="0" dirty="0">
                <a:solidFill>
                  <a:srgbClr val="FF0000"/>
                </a:solidFill>
                <a:effectLst/>
              </a:rPr>
              <a:t>Visual attention</a:t>
            </a:r>
            <a:r>
              <a:rPr lang="en-US" altLang="zh-TW" sz="1800" b="0" dirty="0">
                <a:effectLst/>
              </a:rPr>
              <a:t>: </a:t>
            </a:r>
            <a:r>
              <a:rPr lang="zh-TW" altLang="en-US" sz="1800" b="0" dirty="0">
                <a:effectLst/>
              </a:rPr>
              <a:t>通過上述</a:t>
            </a:r>
            <a:r>
              <a:rPr lang="en-US" altLang="zh-TW" sz="1800" b="0" dirty="0">
                <a:effectLst/>
              </a:rPr>
              <a:t>Attention Mechanism</a:t>
            </a:r>
            <a:r>
              <a:rPr lang="zh-TW" altLang="en-US" sz="1800" b="0" dirty="0">
                <a:effectLst/>
              </a:rPr>
              <a:t>在影象標註應用的</a:t>
            </a:r>
            <a:r>
              <a:rPr lang="en-US" altLang="zh-TW" sz="1800" b="0" dirty="0">
                <a:effectLst/>
              </a:rPr>
              <a:t>case</a:t>
            </a:r>
            <a:r>
              <a:rPr lang="zh-TW" altLang="en-US" sz="1800" b="0" dirty="0">
                <a:effectLst/>
              </a:rPr>
              <a:t>可以發現，</a:t>
            </a:r>
            <a:r>
              <a:rPr lang="en-US" altLang="zh-TW" sz="1800" b="0" dirty="0">
                <a:effectLst/>
              </a:rPr>
              <a:t>Attention Mechanism</a:t>
            </a:r>
            <a:r>
              <a:rPr lang="zh-TW" altLang="en-US" sz="1800" b="0" dirty="0">
                <a:effectLst/>
              </a:rPr>
              <a:t>與人類對外界事物的觀察機制很類似，當人類觀察外界事物的時候，一般不會把事物當成一個整體去看，往往傾向於根據需要選擇性的去獲取被觀察事物的某些重要部分，比如我們看到一個人時，往往先</a:t>
            </a:r>
            <a:r>
              <a:rPr lang="en-US" altLang="zh-TW" sz="1800" b="0" dirty="0">
                <a:effectLst/>
              </a:rPr>
              <a:t>Attention</a:t>
            </a:r>
            <a:r>
              <a:rPr lang="zh-TW" altLang="en-US" sz="1800" b="0" dirty="0">
                <a:effectLst/>
              </a:rPr>
              <a:t>到這個人的臉，然後再把不同區域的資訊組合起來，形成一個對被觀察事物的整體印象</a:t>
            </a:r>
            <a:endParaRPr lang="zh-TW" altLang="en-US" sz="1800" dirty="0"/>
          </a:p>
        </p:txBody>
      </p:sp>
      <p:pic>
        <p:nvPicPr>
          <p:cNvPr id="4" name="圖片 3"/>
          <p:cNvPicPr>
            <a:picLocks noChangeAspect="1"/>
          </p:cNvPicPr>
          <p:nvPr/>
        </p:nvPicPr>
        <p:blipFill>
          <a:blip r:embed="rId2"/>
          <a:stretch>
            <a:fillRect/>
          </a:stretch>
        </p:blipFill>
        <p:spPr>
          <a:xfrm>
            <a:off x="107504" y="260648"/>
            <a:ext cx="8437164" cy="3888432"/>
          </a:xfrm>
          <a:prstGeom prst="rect">
            <a:avLst/>
          </a:prstGeom>
        </p:spPr>
      </p:pic>
    </p:spTree>
    <p:extLst>
      <p:ext uri="{BB962C8B-B14F-4D97-AF65-F5344CB8AC3E}">
        <p14:creationId xmlns:p14="http://schemas.microsoft.com/office/powerpoint/2010/main" val="260024214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p:cNvSpPr>
            <a:spLocks noGrp="1"/>
          </p:cNvSpPr>
          <p:nvPr>
            <p:ph idx="4294967295"/>
          </p:nvPr>
        </p:nvSpPr>
        <p:spPr>
          <a:xfrm>
            <a:off x="14699" y="116632"/>
            <a:ext cx="8264525" cy="5040312"/>
          </a:xfrm>
        </p:spPr>
        <p:txBody>
          <a:bodyPr/>
          <a:lstStyle/>
          <a:p>
            <a:r>
              <a:rPr lang="zh-TW" altLang="en-US" b="0" dirty="0">
                <a:effectLst/>
              </a:rPr>
              <a:t>機器學習算法大致可分為</a:t>
            </a:r>
            <a:r>
              <a:rPr lang="en-US" altLang="zh-TW" b="0" dirty="0">
                <a:effectLst/>
              </a:rPr>
              <a:t>3</a:t>
            </a:r>
            <a:r>
              <a:rPr lang="zh-TW" altLang="en-US" b="0" dirty="0">
                <a:effectLst/>
              </a:rPr>
              <a:t>種</a:t>
            </a:r>
            <a:endParaRPr lang="en-US" altLang="zh-TW" b="0" dirty="0">
              <a:effectLst/>
            </a:endParaRPr>
          </a:p>
          <a:p>
            <a:pPr marL="285750" indent="-285750">
              <a:buFont typeface="Arial" panose="020B0604020202020204" pitchFamily="34" charset="0"/>
              <a:buChar char="•"/>
            </a:pPr>
            <a:r>
              <a:rPr lang="en-US" altLang="zh-TW" sz="1800" dirty="0"/>
              <a:t>Supervised Learning (</a:t>
            </a:r>
            <a:r>
              <a:rPr lang="zh-TW" altLang="en-US" sz="1800" dirty="0"/>
              <a:t>監督式學習</a:t>
            </a:r>
            <a:r>
              <a:rPr lang="en-US" altLang="zh-TW" sz="1800" dirty="0"/>
              <a:t>): </a:t>
            </a:r>
            <a:r>
              <a:rPr lang="zh-TW" altLang="en-US" sz="1800" dirty="0"/>
              <a:t>訓練資料必需有</a:t>
            </a:r>
            <a:r>
              <a:rPr lang="en-US" altLang="zh-TW" sz="1800" dirty="0"/>
              <a:t>input</a:t>
            </a:r>
            <a:r>
              <a:rPr lang="zh-TW" altLang="en-US" sz="1800" dirty="0"/>
              <a:t>跟</a:t>
            </a:r>
            <a:r>
              <a:rPr lang="en-US" altLang="zh-TW" sz="1800" dirty="0"/>
              <a:t>label(</a:t>
            </a:r>
            <a:r>
              <a:rPr lang="zh-TW" altLang="en-US" sz="1800" dirty="0"/>
              <a:t>答案</a:t>
            </a:r>
            <a:r>
              <a:rPr lang="en-US" altLang="zh-TW" sz="1800" dirty="0"/>
              <a:t>)</a:t>
            </a:r>
            <a:r>
              <a:rPr lang="zh-TW" altLang="en-US" sz="1800" dirty="0"/>
              <a:t>，讓機器去</a:t>
            </a:r>
            <a:r>
              <a:rPr lang="en-US" altLang="zh-TW" sz="1800" dirty="0"/>
              <a:t>mapping</a:t>
            </a:r>
            <a:r>
              <a:rPr lang="zh-TW" altLang="en-US" sz="1800" dirty="0"/>
              <a:t>出一個最好的模型，常用的演算法為分類、回歸等演算法</a:t>
            </a:r>
          </a:p>
          <a:p>
            <a:pPr marL="285750" indent="-285750">
              <a:buFont typeface="Arial" panose="020B0604020202020204" pitchFamily="34" charset="0"/>
              <a:buChar char="•"/>
            </a:pPr>
            <a:r>
              <a:rPr lang="en-US" altLang="zh-TW" sz="1800" dirty="0"/>
              <a:t>Unsupervised Learning (</a:t>
            </a:r>
            <a:r>
              <a:rPr lang="zh-TW" altLang="en-US" sz="1800" dirty="0"/>
              <a:t>非監督式學習</a:t>
            </a:r>
            <a:r>
              <a:rPr lang="en-US" altLang="zh-TW" sz="1800" dirty="0"/>
              <a:t>): </a:t>
            </a:r>
            <a:r>
              <a:rPr lang="zh-TW" altLang="en-US" sz="1800" dirty="0"/>
              <a:t>訓練資料只有</a:t>
            </a:r>
            <a:r>
              <a:rPr lang="en-US" altLang="zh-TW" sz="1800" dirty="0"/>
              <a:t>input</a:t>
            </a:r>
            <a:r>
              <a:rPr lang="zh-TW" altLang="en-US" sz="1800" dirty="0"/>
              <a:t>沒有</a:t>
            </a:r>
            <a:r>
              <a:rPr lang="en-US" altLang="zh-TW" sz="1800" dirty="0"/>
              <a:t>label(</a:t>
            </a:r>
            <a:r>
              <a:rPr lang="zh-TW" altLang="en-US" sz="1800" dirty="0"/>
              <a:t>答案</a:t>
            </a:r>
            <a:r>
              <a:rPr lang="en-US" altLang="zh-TW" sz="1800" dirty="0"/>
              <a:t>)</a:t>
            </a:r>
            <a:r>
              <a:rPr lang="zh-TW" altLang="en-US" sz="1800" dirty="0"/>
              <a:t>，讓機器從訓練資料中找出規則，常用的演算法為集群演算法</a:t>
            </a:r>
          </a:p>
          <a:p>
            <a:pPr marL="285750" indent="-285750">
              <a:buFont typeface="Arial" panose="020B0604020202020204" pitchFamily="34" charset="0"/>
              <a:buChar char="•"/>
            </a:pPr>
            <a:r>
              <a:rPr lang="en-US" altLang="zh-TW" sz="1800" dirty="0"/>
              <a:t>Reinforcement Learning (</a:t>
            </a:r>
            <a:r>
              <a:rPr lang="zh-TW" altLang="en-US" sz="1800" dirty="0"/>
              <a:t>強化學習</a:t>
            </a:r>
            <a:r>
              <a:rPr lang="en-US" altLang="zh-TW" sz="1800" dirty="0"/>
              <a:t>): </a:t>
            </a:r>
            <a:r>
              <a:rPr lang="zh-TW" altLang="en-US" sz="1800" dirty="0"/>
              <a:t>從現在的環境來決定行為，是一種互動式的學習過程。</a:t>
            </a:r>
          </a:p>
        </p:txBody>
      </p:sp>
      <p:pic>
        <p:nvPicPr>
          <p:cNvPr id="7" name="圖片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95736" y="2132856"/>
            <a:ext cx="4712880" cy="4248472"/>
          </a:xfrm>
          <a:prstGeom prst="rect">
            <a:avLst/>
          </a:prstGeom>
        </p:spPr>
      </p:pic>
    </p:spTree>
    <p:extLst>
      <p:ext uri="{BB962C8B-B14F-4D97-AF65-F5344CB8AC3E}">
        <p14:creationId xmlns:p14="http://schemas.microsoft.com/office/powerpoint/2010/main" val="399523140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b="0" dirty="0"/>
              <a:t>從</a:t>
            </a:r>
            <a:r>
              <a:rPr lang="en-US" altLang="zh-TW" sz="2800" b="0" dirty="0"/>
              <a:t>Seq2seq</a:t>
            </a:r>
            <a:r>
              <a:rPr lang="zh-TW" altLang="en-US" sz="2800" b="0" dirty="0"/>
              <a:t>到</a:t>
            </a:r>
            <a:r>
              <a:rPr lang="en-US" altLang="zh-TW" sz="2800" b="0" dirty="0"/>
              <a:t>Attention</a:t>
            </a:r>
            <a:r>
              <a:rPr lang="zh-TW" altLang="en-US" sz="2800" b="0" dirty="0"/>
              <a:t>再到</a:t>
            </a:r>
            <a:r>
              <a:rPr lang="en-US" altLang="zh-TW" sz="2800" b="0" dirty="0"/>
              <a:t>Self attention</a:t>
            </a:r>
            <a:r>
              <a:rPr lang="zh-TW" altLang="en-US" sz="2800" b="0" dirty="0"/>
              <a:t>演進史</a:t>
            </a:r>
            <a:endParaRPr lang="zh-TW" altLang="en-US" sz="2800" dirty="0"/>
          </a:p>
        </p:txBody>
      </p:sp>
      <p:sp>
        <p:nvSpPr>
          <p:cNvPr id="3" name="內容版面配置區 2"/>
          <p:cNvSpPr>
            <a:spLocks noGrp="1"/>
          </p:cNvSpPr>
          <p:nvPr>
            <p:ph idx="1"/>
          </p:nvPr>
        </p:nvSpPr>
        <p:spPr/>
        <p:txBody>
          <a:bodyPr/>
          <a:lstStyle/>
          <a:p>
            <a:pPr marL="285750" indent="-285750">
              <a:buFont typeface="Arial" panose="020B0604020202020204" pitchFamily="34" charset="0"/>
              <a:buChar char="•"/>
            </a:pPr>
            <a:r>
              <a:rPr lang="en-US" altLang="zh-TW" sz="1400" b="0" dirty="0">
                <a:effectLst/>
              </a:rPr>
              <a:t>Seq2seq</a:t>
            </a:r>
            <a:r>
              <a:rPr lang="zh-TW" altLang="en-US" sz="1400" b="0" dirty="0">
                <a:effectLst/>
              </a:rPr>
              <a:t>全名是 </a:t>
            </a:r>
            <a:r>
              <a:rPr lang="en-US" altLang="zh-TW" sz="1400" b="0" dirty="0">
                <a:effectLst/>
              </a:rPr>
              <a:t>Sequence-to-sequence</a:t>
            </a:r>
            <a:r>
              <a:rPr lang="zh-TW" altLang="en-US" sz="1400" b="0" dirty="0">
                <a:effectLst/>
              </a:rPr>
              <a:t>，也就是從序列到序列的過程，是近年當紅的模型之一。 </a:t>
            </a:r>
            <a:r>
              <a:rPr lang="en-US" altLang="zh-TW" sz="1400" b="0" dirty="0">
                <a:effectLst/>
              </a:rPr>
              <a:t>Seq2seq</a:t>
            </a:r>
            <a:r>
              <a:rPr lang="zh-TW" altLang="en-US" sz="1400" b="0" dirty="0">
                <a:effectLst/>
              </a:rPr>
              <a:t>被廣泛應用在機器翻譯、聊天機器人甚至是影像生成文字等情境</a:t>
            </a:r>
            <a:endParaRPr lang="en-US" altLang="zh-TW" sz="1400" b="0" dirty="0">
              <a:effectLst/>
            </a:endParaRPr>
          </a:p>
          <a:p>
            <a:pPr marL="285750" indent="-285750">
              <a:buFont typeface="Arial" panose="020B0604020202020204" pitchFamily="34" charset="0"/>
              <a:buChar char="•"/>
            </a:pPr>
            <a:r>
              <a:rPr lang="en-US" altLang="zh-TW" sz="1400" b="0" i="1" dirty="0"/>
              <a:t>Gated Recurrent Unit </a:t>
            </a:r>
            <a:r>
              <a:rPr lang="en-US" altLang="zh-TW" sz="1400" b="0" dirty="0"/>
              <a:t>(GRU) cell P. 545</a:t>
            </a:r>
            <a:endParaRPr lang="zh-TW" altLang="en-US" sz="1400" dirty="0"/>
          </a:p>
        </p:txBody>
      </p:sp>
      <p:pic>
        <p:nvPicPr>
          <p:cNvPr id="1026" name="Picture 2" descr="Image for post"/>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6200" y="2348880"/>
            <a:ext cx="8117713" cy="293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69669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Track.4 Deep Reinforcement Learning</a:t>
            </a:r>
            <a:endParaRPr lang="zh-TW" altLang="en-US" dirty="0"/>
          </a:p>
        </p:txBody>
      </p:sp>
      <p:sp>
        <p:nvSpPr>
          <p:cNvPr id="3" name="內容版面配置區 2"/>
          <p:cNvSpPr>
            <a:spLocks noGrp="1"/>
          </p:cNvSpPr>
          <p:nvPr>
            <p:ph idx="1"/>
          </p:nvPr>
        </p:nvSpPr>
        <p:spPr>
          <a:xfrm>
            <a:off x="179388" y="1153791"/>
            <a:ext cx="8641084" cy="5040312"/>
          </a:xfrm>
        </p:spPr>
        <p:txBody>
          <a:bodyPr/>
          <a:lstStyle/>
          <a:p>
            <a:pPr marL="342900" indent="-342900">
              <a:buFont typeface="Arial" panose="020B0604020202020204" pitchFamily="34" charset="0"/>
              <a:buChar char="•"/>
            </a:pPr>
            <a:r>
              <a:rPr lang="zh-TW" altLang="en-US" sz="2000" dirty="0"/>
              <a:t>這個領域最出名的是 </a:t>
            </a:r>
            <a:r>
              <a:rPr lang="en-US" altLang="zh-TW" sz="2000" dirty="0"/>
              <a:t>DeepMind</a:t>
            </a:r>
            <a:r>
              <a:rPr lang="zh-TW" altLang="en-US" sz="2000" dirty="0"/>
              <a:t>，這裡列出的 </a:t>
            </a:r>
            <a:r>
              <a:rPr lang="en-US" altLang="zh-TW" sz="2000" dirty="0"/>
              <a:t>David Silver </a:t>
            </a:r>
            <a:r>
              <a:rPr lang="zh-TW" altLang="en-US" sz="2000" dirty="0"/>
              <a:t>是一直研究 </a:t>
            </a:r>
            <a:r>
              <a:rPr lang="en-US" altLang="zh-TW" sz="2000" dirty="0"/>
              <a:t>RL </a:t>
            </a:r>
            <a:r>
              <a:rPr lang="zh-TW" altLang="en-US" sz="2000" dirty="0"/>
              <a:t>的高管。</a:t>
            </a:r>
          </a:p>
          <a:p>
            <a:pPr marL="342900" indent="-342900">
              <a:buFont typeface="Arial" panose="020B0604020202020204" pitchFamily="34" charset="0"/>
              <a:buChar char="•"/>
            </a:pPr>
            <a:endParaRPr lang="zh-TW" altLang="en-US" sz="2000" dirty="0"/>
          </a:p>
          <a:p>
            <a:pPr marL="342900" indent="-342900">
              <a:buFont typeface="Arial" panose="020B0604020202020204" pitchFamily="34" charset="0"/>
              <a:buChar char="•"/>
            </a:pPr>
            <a:r>
              <a:rPr lang="en-US" altLang="zh-TW" sz="2000" dirty="0">
                <a:solidFill>
                  <a:srgbClr val="FF0000"/>
                </a:solidFill>
              </a:rPr>
              <a:t>Q-Learning</a:t>
            </a:r>
            <a:r>
              <a:rPr lang="en-US" altLang="zh-TW" sz="2000" dirty="0"/>
              <a:t> </a:t>
            </a:r>
            <a:r>
              <a:rPr lang="zh-TW" altLang="en-US" sz="2000" dirty="0"/>
              <a:t>是很有名的傳統 </a:t>
            </a:r>
            <a:r>
              <a:rPr lang="en-US" altLang="zh-TW" sz="2000" dirty="0"/>
              <a:t>RL </a:t>
            </a:r>
            <a:r>
              <a:rPr lang="zh-TW" altLang="en-US" sz="2000" dirty="0"/>
              <a:t>演算法，</a:t>
            </a:r>
            <a:r>
              <a:rPr lang="en-US" altLang="zh-TW" sz="2000" dirty="0"/>
              <a:t>Deep Q-Learning </a:t>
            </a:r>
            <a:r>
              <a:rPr lang="zh-TW" altLang="en-US" sz="2000" dirty="0"/>
              <a:t>將原來的 </a:t>
            </a:r>
            <a:r>
              <a:rPr lang="en-US" altLang="zh-TW" sz="2000" dirty="0"/>
              <a:t>Q </a:t>
            </a:r>
            <a:r>
              <a:rPr lang="zh-TW" altLang="en-US" sz="2000" dirty="0"/>
              <a:t>值表用神經網路代替，做了一個打磚塊的任務很有名。後來有測試很多遊戲，發在 </a:t>
            </a:r>
            <a:r>
              <a:rPr lang="en-US" altLang="zh-TW" sz="2000" dirty="0"/>
              <a:t>Nature</a:t>
            </a:r>
            <a:r>
              <a:rPr lang="zh-TW" altLang="en-US" sz="2000" dirty="0"/>
              <a:t>。這個思路有一些進展 </a:t>
            </a:r>
            <a:r>
              <a:rPr lang="en-US" altLang="zh-TW" sz="2000" dirty="0"/>
              <a:t>Double Dueling</a:t>
            </a:r>
            <a:r>
              <a:rPr lang="zh-TW" altLang="en-US" sz="2000" dirty="0"/>
              <a:t>，主要是 </a:t>
            </a:r>
            <a:r>
              <a:rPr lang="en-US" altLang="zh-TW" sz="2000" dirty="0"/>
              <a:t>Q-learning </a:t>
            </a:r>
            <a:r>
              <a:rPr lang="zh-TW" altLang="en-US" sz="2000" dirty="0"/>
              <a:t>的權重更新時序上。</a:t>
            </a:r>
          </a:p>
          <a:p>
            <a:pPr marL="342900" indent="-342900">
              <a:buFont typeface="Arial" panose="020B0604020202020204" pitchFamily="34" charset="0"/>
              <a:buChar char="•"/>
            </a:pPr>
            <a:endParaRPr lang="zh-TW" altLang="en-US" sz="2000" dirty="0"/>
          </a:p>
          <a:p>
            <a:pPr marL="342900" indent="-342900">
              <a:buFont typeface="Arial" panose="020B0604020202020204" pitchFamily="34" charset="0"/>
              <a:buChar char="•"/>
            </a:pPr>
            <a:r>
              <a:rPr lang="en-US" altLang="zh-TW" sz="2000" dirty="0"/>
              <a:t>DeepMind </a:t>
            </a:r>
            <a:r>
              <a:rPr lang="zh-TW" altLang="en-US" sz="2000" dirty="0"/>
              <a:t>的其他工作 </a:t>
            </a:r>
            <a:r>
              <a:rPr lang="en-US" altLang="zh-TW" sz="2000" dirty="0"/>
              <a:t>DDPG</a:t>
            </a:r>
            <a:r>
              <a:rPr lang="zh-TW" altLang="en-US" sz="2000" dirty="0"/>
              <a:t>、</a:t>
            </a:r>
            <a:r>
              <a:rPr lang="en-US" altLang="zh-TW" sz="2000" dirty="0"/>
              <a:t>A3C </a:t>
            </a:r>
            <a:r>
              <a:rPr lang="zh-TW" altLang="en-US" sz="2000" dirty="0"/>
              <a:t>也非常有名，他們是基於 </a:t>
            </a:r>
            <a:r>
              <a:rPr lang="en-US" altLang="zh-TW" sz="2000" dirty="0"/>
              <a:t>policy gradient </a:t>
            </a:r>
            <a:r>
              <a:rPr lang="zh-TW" altLang="en-US" sz="2000" dirty="0"/>
              <a:t>和神經網路結合的變種（但是我實在是沒時間去研究）</a:t>
            </a:r>
          </a:p>
          <a:p>
            <a:pPr marL="342900" indent="-342900">
              <a:buFont typeface="Arial" panose="020B0604020202020204" pitchFamily="34" charset="0"/>
              <a:buChar char="•"/>
            </a:pPr>
            <a:endParaRPr lang="zh-TW" altLang="en-US" sz="2000" dirty="0"/>
          </a:p>
          <a:p>
            <a:pPr marL="342900" indent="-342900">
              <a:buFont typeface="Arial" panose="020B0604020202020204" pitchFamily="34" charset="0"/>
              <a:buChar char="•"/>
            </a:pPr>
            <a:r>
              <a:rPr lang="zh-TW" altLang="en-US" sz="2000" dirty="0"/>
              <a:t>一個應用是 </a:t>
            </a:r>
            <a:r>
              <a:rPr lang="en-US" altLang="zh-TW" sz="2000" dirty="0" err="1"/>
              <a:t>AlphaGo</a:t>
            </a:r>
            <a:r>
              <a:rPr lang="en-US" altLang="zh-TW" sz="2000" dirty="0"/>
              <a:t> </a:t>
            </a:r>
            <a:r>
              <a:rPr lang="zh-TW" altLang="en-US" sz="2000" dirty="0"/>
              <a:t>大家都知道，裡面其實用了 </a:t>
            </a:r>
            <a:r>
              <a:rPr lang="en-US" altLang="zh-TW" sz="2000" dirty="0"/>
              <a:t>RL </a:t>
            </a:r>
            <a:r>
              <a:rPr lang="zh-TW" altLang="en-US" sz="2000" dirty="0"/>
              <a:t>的方法也有傳統的蒙特卡洛搜索技巧。</a:t>
            </a:r>
            <a:r>
              <a:rPr lang="en-US" altLang="zh-TW" sz="2000" dirty="0"/>
              <a:t>Alpha Zero </a:t>
            </a:r>
            <a:r>
              <a:rPr lang="zh-TW" altLang="en-US" sz="2000" dirty="0"/>
              <a:t>是他們搞了一個用 </a:t>
            </a:r>
            <a:r>
              <a:rPr lang="en-US" altLang="zh-TW" sz="2000" dirty="0" err="1"/>
              <a:t>Alphago</a:t>
            </a:r>
            <a:r>
              <a:rPr lang="en-US" altLang="zh-TW" sz="2000" dirty="0"/>
              <a:t> </a:t>
            </a:r>
            <a:r>
              <a:rPr lang="zh-TW" altLang="en-US" sz="2000" dirty="0"/>
              <a:t>框架打其他棋類遊戲的遊戲。</a:t>
            </a:r>
          </a:p>
        </p:txBody>
      </p:sp>
    </p:spTree>
    <p:extLst>
      <p:ext uri="{BB962C8B-B14F-4D97-AF65-F5344CB8AC3E}">
        <p14:creationId xmlns:p14="http://schemas.microsoft.com/office/powerpoint/2010/main" val="167659244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Neural Network Architectures  </a:t>
            </a:r>
          </a:p>
        </p:txBody>
      </p:sp>
      <p:sp>
        <p:nvSpPr>
          <p:cNvPr id="3" name="內容版面配置區 2"/>
          <p:cNvSpPr>
            <a:spLocks noGrp="1"/>
          </p:cNvSpPr>
          <p:nvPr>
            <p:ph idx="1"/>
          </p:nvPr>
        </p:nvSpPr>
        <p:spPr/>
        <p:txBody>
          <a:bodyPr/>
          <a:lstStyle/>
          <a:p>
            <a:r>
              <a:rPr lang="zh-TW" altLang="en-US" b="0" dirty="0">
                <a:effectLst/>
              </a:rPr>
              <a:t>究竟神經網路是什麼？ </a:t>
            </a:r>
            <a:r>
              <a:rPr lang="en-US" altLang="zh-TW" b="0" dirty="0">
                <a:effectLst/>
              </a:rPr>
              <a:t>3Blue1Brown series</a:t>
            </a:r>
            <a:endParaRPr lang="zh-TW" altLang="en-US" b="0" dirty="0">
              <a:effectLst/>
            </a:endParaRPr>
          </a:p>
          <a:p>
            <a:r>
              <a:rPr lang="en-US" altLang="zh-TW" dirty="0">
                <a:hlinkClick r:id="rId2"/>
              </a:rPr>
              <a:t>https://www.youtube.com/watch?v=aircAruvnKk&amp;t=907s</a:t>
            </a:r>
            <a:endParaRPr lang="en-US" altLang="zh-TW" dirty="0"/>
          </a:p>
          <a:p>
            <a:r>
              <a:rPr lang="en-US" altLang="zh-TW" b="0" dirty="0"/>
              <a:t>Neural Network Architectures </a:t>
            </a:r>
            <a:endParaRPr lang="en-US" altLang="zh-TW" dirty="0"/>
          </a:p>
          <a:p>
            <a:r>
              <a:rPr lang="en-US" altLang="zh-TW" dirty="0"/>
              <a:t>https://www.youtube.com/watch?v=oJNHXPs0XDk</a:t>
            </a:r>
            <a:endParaRPr lang="zh-TW" altLang="en-US" dirty="0"/>
          </a:p>
        </p:txBody>
      </p:sp>
      <p:pic>
        <p:nvPicPr>
          <p:cNvPr id="4" name="圖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99992" y="2772924"/>
            <a:ext cx="4104456" cy="4104456"/>
          </a:xfrm>
          <a:prstGeom prst="rect">
            <a:avLst/>
          </a:prstGeom>
        </p:spPr>
      </p:pic>
      <p:pic>
        <p:nvPicPr>
          <p:cNvPr id="5" name="圖片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1560" y="2772924"/>
            <a:ext cx="3024336" cy="4016016"/>
          </a:xfrm>
          <a:prstGeom prst="rect">
            <a:avLst/>
          </a:prstGeom>
        </p:spPr>
      </p:pic>
    </p:spTree>
    <p:extLst>
      <p:ext uri="{BB962C8B-B14F-4D97-AF65-F5344CB8AC3E}">
        <p14:creationId xmlns:p14="http://schemas.microsoft.com/office/powerpoint/2010/main" val="8684633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83590" y="404664"/>
            <a:ext cx="7116911" cy="470450"/>
          </a:xfrm>
          <a:prstGeom prst="rect">
            <a:avLst/>
          </a:prstGeom>
        </p:spPr>
        <p:txBody>
          <a:bodyPr vert="horz" wrap="square" lIns="0" tIns="10541" rIns="0" bIns="0" numCol="1" rtlCol="0" anchor="ctr" anchorCtr="0" compatLnSpc="1">
            <a:prstTxWarp prst="textNoShape">
              <a:avLst/>
            </a:prstTxWarp>
            <a:spAutoFit/>
          </a:bodyPr>
          <a:lstStyle/>
          <a:p>
            <a:pPr marL="10541">
              <a:spcBef>
                <a:spcPts val="83"/>
              </a:spcBef>
              <a:tabLst>
                <a:tab pos="3258166" algn="l"/>
              </a:tabLst>
            </a:pPr>
            <a:r>
              <a:rPr spc="-4" dirty="0"/>
              <a:t>Generic</a:t>
            </a:r>
            <a:r>
              <a:rPr spc="8" dirty="0"/>
              <a:t> </a:t>
            </a:r>
            <a:r>
              <a:rPr dirty="0"/>
              <a:t>Neural	</a:t>
            </a:r>
            <a:r>
              <a:rPr spc="-4" dirty="0"/>
              <a:t>Architectures</a:t>
            </a:r>
            <a:r>
              <a:rPr spc="-41" dirty="0"/>
              <a:t> </a:t>
            </a:r>
            <a:r>
              <a:rPr sz="2988" dirty="0"/>
              <a:t>(1-11)</a:t>
            </a:r>
          </a:p>
        </p:txBody>
      </p:sp>
      <p:sp>
        <p:nvSpPr>
          <p:cNvPr id="6" name="object 6"/>
          <p:cNvSpPr/>
          <p:nvPr/>
        </p:nvSpPr>
        <p:spPr>
          <a:xfrm>
            <a:off x="395536" y="1124744"/>
            <a:ext cx="7776864" cy="4968552"/>
          </a:xfrm>
          <a:prstGeom prst="rect">
            <a:avLst/>
          </a:prstGeom>
          <a:blipFill>
            <a:blip r:embed="rId2" cstate="print"/>
            <a:stretch>
              <a:fillRect/>
            </a:stretch>
          </a:blipFill>
        </p:spPr>
        <p:txBody>
          <a:bodyPr wrap="square" lIns="0" tIns="0" rIns="0" bIns="0" rtlCol="0"/>
          <a:lstStyle/>
          <a:p>
            <a:endParaRPr sz="1494"/>
          </a:p>
        </p:txBody>
      </p:sp>
      <p:sp>
        <p:nvSpPr>
          <p:cNvPr id="7" name="TextBox 6">
            <a:extLst>
              <a:ext uri="{FF2B5EF4-FFF2-40B4-BE49-F238E27FC236}">
                <a16:creationId xmlns:a16="http://schemas.microsoft.com/office/drawing/2014/main" id="{6FC75659-72CF-9044-8A46-39B8F58C69A6}"/>
              </a:ext>
            </a:extLst>
          </p:cNvPr>
          <p:cNvSpPr txBox="1"/>
          <p:nvPr/>
        </p:nvSpPr>
        <p:spPr>
          <a:xfrm>
            <a:off x="385533" y="5779997"/>
            <a:ext cx="1763368" cy="322268"/>
          </a:xfrm>
          <a:prstGeom prst="rect">
            <a:avLst/>
          </a:prstGeom>
          <a:noFill/>
        </p:spPr>
        <p:txBody>
          <a:bodyPr wrap="none" rtlCol="0">
            <a:spAutoFit/>
          </a:bodyPr>
          <a:lstStyle/>
          <a:p>
            <a:r>
              <a:rPr lang="en-US" sz="1494" b="1" dirty="0"/>
              <a:t>13 types of neurons</a:t>
            </a:r>
          </a:p>
        </p:txBody>
      </p:sp>
    </p:spTree>
    <p:extLst>
      <p:ext uri="{BB962C8B-B14F-4D97-AF65-F5344CB8AC3E}">
        <p14:creationId xmlns:p14="http://schemas.microsoft.com/office/powerpoint/2010/main" val="3773994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p:cNvPicPr>
            <a:picLocks noChangeAspect="1"/>
          </p:cNvPicPr>
          <p:nvPr/>
        </p:nvPicPr>
        <p:blipFill>
          <a:blip r:embed="rId2"/>
          <a:stretch>
            <a:fillRect/>
          </a:stretch>
        </p:blipFill>
        <p:spPr>
          <a:xfrm>
            <a:off x="-17920" y="1268759"/>
            <a:ext cx="8694375" cy="5589241"/>
          </a:xfrm>
          <a:prstGeom prst="rect">
            <a:avLst/>
          </a:prstGeom>
        </p:spPr>
      </p:pic>
      <p:sp>
        <p:nvSpPr>
          <p:cNvPr id="5" name="標題 4"/>
          <p:cNvSpPr>
            <a:spLocks noGrp="1"/>
          </p:cNvSpPr>
          <p:nvPr>
            <p:ph type="title"/>
          </p:nvPr>
        </p:nvSpPr>
        <p:spPr/>
        <p:txBody>
          <a:bodyPr/>
          <a:lstStyle/>
          <a:p>
            <a:r>
              <a:rPr lang="zh-TW" altLang="en-US" dirty="0"/>
              <a:t>深度學習框架 </a:t>
            </a:r>
            <a:r>
              <a:rPr lang="en-US" altLang="zh-TW" dirty="0"/>
              <a:t>Deep learning framework</a:t>
            </a:r>
            <a:endParaRPr lang="zh-TW" altLang="en-US" dirty="0"/>
          </a:p>
        </p:txBody>
      </p:sp>
      <p:pic>
        <p:nvPicPr>
          <p:cNvPr id="7" name="圖片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55776" y="1988840"/>
            <a:ext cx="6024972" cy="2880320"/>
          </a:xfrm>
          <a:prstGeom prst="rect">
            <a:avLst/>
          </a:prstGeom>
        </p:spPr>
      </p:pic>
    </p:spTree>
    <p:extLst>
      <p:ext uri="{BB962C8B-B14F-4D97-AF65-F5344CB8AC3E}">
        <p14:creationId xmlns:p14="http://schemas.microsoft.com/office/powerpoint/2010/main" val="378084191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400" dirty="0"/>
              <a:t>Top 8 Deep Learning Frameworks You Should Know in 2023</a:t>
            </a:r>
            <a:endParaRPr lang="zh-TW" altLang="en-US" sz="2400" dirty="0"/>
          </a:p>
        </p:txBody>
      </p:sp>
      <p:sp>
        <p:nvSpPr>
          <p:cNvPr id="3" name="內容版面配置區 2"/>
          <p:cNvSpPr>
            <a:spLocks noGrp="1"/>
          </p:cNvSpPr>
          <p:nvPr>
            <p:ph idx="1"/>
          </p:nvPr>
        </p:nvSpPr>
        <p:spPr/>
        <p:txBody>
          <a:bodyPr/>
          <a:lstStyle/>
          <a:p>
            <a:r>
              <a:rPr lang="en-US" altLang="zh-TW" sz="1400" dirty="0">
                <a:hlinkClick r:id="rId2"/>
              </a:rPr>
              <a:t>https://www.simplilearn.com/tutorials/deep-learning-tutorial/deep-learning-frameworks</a:t>
            </a:r>
            <a:endParaRPr lang="en-US" altLang="zh-TW" sz="1400" dirty="0"/>
          </a:p>
          <a:p>
            <a:endParaRPr lang="en-US" altLang="zh-TW" dirty="0"/>
          </a:p>
          <a:p>
            <a:r>
              <a:rPr lang="en-US" altLang="zh-TW" b="0" dirty="0" err="1">
                <a:effectLst/>
                <a:hlinkClick r:id="rId3" tooltip="TensorFlow"/>
              </a:rPr>
              <a:t>TensorFlow</a:t>
            </a:r>
            <a:endParaRPr lang="en-US" altLang="zh-TW" b="0" dirty="0">
              <a:effectLst/>
            </a:endParaRPr>
          </a:p>
          <a:p>
            <a:r>
              <a:rPr lang="en-US" altLang="zh-TW" b="0" dirty="0" err="1">
                <a:effectLst/>
                <a:hlinkClick r:id="rId4" tooltip="Keras"/>
              </a:rPr>
              <a:t>Keras</a:t>
            </a:r>
            <a:endParaRPr lang="en-US" altLang="zh-TW" b="0" dirty="0">
              <a:effectLst/>
            </a:endParaRPr>
          </a:p>
          <a:p>
            <a:r>
              <a:rPr lang="en-US" altLang="zh-TW" b="0" dirty="0" err="1">
                <a:effectLst/>
                <a:hlinkClick r:id="rId5" tooltip="PyTorch"/>
              </a:rPr>
              <a:t>PyTorch</a:t>
            </a:r>
            <a:endParaRPr lang="en-US" altLang="zh-TW" b="0" dirty="0">
              <a:effectLst/>
            </a:endParaRPr>
          </a:p>
          <a:p>
            <a:r>
              <a:rPr lang="en-US" altLang="zh-TW" b="0" dirty="0" err="1">
                <a:effectLst/>
                <a:hlinkClick r:id="rId6" tooltip="Theano"/>
              </a:rPr>
              <a:t>Theano</a:t>
            </a:r>
            <a:endParaRPr lang="en-US" altLang="zh-TW" b="0" dirty="0">
              <a:effectLst/>
            </a:endParaRPr>
          </a:p>
          <a:p>
            <a:r>
              <a:rPr lang="en-US" altLang="zh-TW" b="0" dirty="0">
                <a:effectLst/>
                <a:hlinkClick r:id="rId7" tooltip="Deeplearning4j (DL4J)"/>
              </a:rPr>
              <a:t>Deeplearning4j (DL4J)</a:t>
            </a:r>
            <a:endParaRPr lang="en-US" altLang="zh-TW" b="0" dirty="0">
              <a:effectLst/>
            </a:endParaRPr>
          </a:p>
          <a:p>
            <a:r>
              <a:rPr lang="en-US" altLang="zh-TW" b="0" dirty="0" err="1">
                <a:effectLst/>
                <a:hlinkClick r:id="rId8" tooltip="Caffe"/>
              </a:rPr>
              <a:t>Caffe</a:t>
            </a:r>
            <a:endParaRPr lang="en-US" altLang="zh-TW" b="0" dirty="0">
              <a:effectLst/>
            </a:endParaRPr>
          </a:p>
          <a:p>
            <a:r>
              <a:rPr lang="en-US" altLang="zh-TW" b="0" dirty="0" err="1">
                <a:effectLst/>
                <a:hlinkClick r:id="rId9" tooltip="Chainer"/>
              </a:rPr>
              <a:t>Chainer</a:t>
            </a:r>
            <a:endParaRPr lang="en-US" altLang="zh-TW" b="0" dirty="0">
              <a:effectLst/>
            </a:endParaRPr>
          </a:p>
          <a:p>
            <a:r>
              <a:rPr lang="en-US" altLang="zh-TW" b="0" dirty="0">
                <a:effectLst/>
                <a:hlinkClick r:id="rId10" tooltip="Microsoft CNTK"/>
              </a:rPr>
              <a:t>Microsoft CNTK</a:t>
            </a:r>
            <a:endParaRPr lang="en-US" altLang="zh-TW" b="0" dirty="0">
              <a:effectLst/>
            </a:endParaRPr>
          </a:p>
          <a:p>
            <a:endParaRPr lang="zh-TW" altLang="en-US" dirty="0"/>
          </a:p>
        </p:txBody>
      </p:sp>
    </p:spTree>
    <p:extLst>
      <p:ext uri="{BB962C8B-B14F-4D97-AF65-F5344CB8AC3E}">
        <p14:creationId xmlns:p14="http://schemas.microsoft.com/office/powerpoint/2010/main" val="18889892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TensorFlow</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CN" sz="1800" dirty="0"/>
              <a:t>2015</a:t>
            </a:r>
            <a:r>
              <a:rPr lang="zh-CN" altLang="en-US" sz="1800" dirty="0"/>
              <a:t>年</a:t>
            </a:r>
            <a:r>
              <a:rPr lang="en-US" altLang="zh-CN" sz="1800" dirty="0"/>
              <a:t>11</a:t>
            </a:r>
            <a:r>
              <a:rPr lang="zh-CN" altLang="en-US" sz="1800" dirty="0"/>
              <a:t>月</a:t>
            </a:r>
            <a:r>
              <a:rPr lang="zh-TW" altLang="en-US" sz="1800" dirty="0"/>
              <a:t>谷</a:t>
            </a:r>
            <a:r>
              <a:rPr lang="zh-CN" altLang="en-US" sz="1800" dirty="0"/>
              <a:t>歌（</a:t>
            </a:r>
            <a:r>
              <a:rPr lang="en-US" altLang="zh-CN" sz="1800" dirty="0"/>
              <a:t>Google</a:t>
            </a:r>
            <a:r>
              <a:rPr lang="zh-CN" altLang="en-US" sz="1800" dirty="0"/>
              <a:t>）出</a:t>
            </a:r>
            <a:r>
              <a:rPr lang="zh-TW" altLang="en-US" sz="1800" dirty="0"/>
              <a:t>版</a:t>
            </a:r>
            <a:r>
              <a:rPr lang="zh-CN" altLang="en-US" sz="1800" dirty="0"/>
              <a:t>，基於</a:t>
            </a:r>
            <a:r>
              <a:rPr lang="en-US" altLang="zh-CN" sz="1800" dirty="0"/>
              <a:t>Python</a:t>
            </a:r>
            <a:r>
              <a:rPr lang="zh-CN" altLang="en-US" sz="1800" dirty="0"/>
              <a:t>和</a:t>
            </a:r>
            <a:r>
              <a:rPr lang="en-US" altLang="zh-CN" sz="1800" dirty="0"/>
              <a:t>C++</a:t>
            </a:r>
            <a:r>
              <a:rPr lang="zh-CN" altLang="en-US" sz="1800" dirty="0"/>
              <a:t>編寫。</a:t>
            </a:r>
            <a:r>
              <a:rPr lang="en-US" altLang="zh-CN" sz="1800" dirty="0"/>
              <a:t>GitHub</a:t>
            </a:r>
            <a:r>
              <a:rPr lang="zh-CN" altLang="en-US" sz="1800" dirty="0"/>
              <a:t>上最</a:t>
            </a:r>
            <a:r>
              <a:rPr lang="zh-TW" altLang="en-US" sz="1800" dirty="0">
                <a:solidFill>
                  <a:srgbClr val="FF0000"/>
                </a:solidFill>
              </a:rPr>
              <a:t>火</a:t>
            </a:r>
            <a:r>
              <a:rPr lang="zh-CN" altLang="en-US" sz="1800" dirty="0"/>
              <a:t>，</a:t>
            </a:r>
            <a:r>
              <a:rPr lang="zh-TW" altLang="en-US" sz="1800" dirty="0"/>
              <a:t>谷</a:t>
            </a:r>
            <a:r>
              <a:rPr lang="zh-CN" altLang="en-US" sz="1800" dirty="0"/>
              <a:t>歌搜索最多，使用人數最多。</a:t>
            </a:r>
            <a:endParaRPr lang="en-US" altLang="zh-CN" sz="1800" dirty="0"/>
          </a:p>
          <a:p>
            <a:pPr marL="342900" indent="-342900">
              <a:buFont typeface="Arial" panose="020B0604020202020204" pitchFamily="34" charset="0"/>
              <a:buChar char="•"/>
            </a:pPr>
            <a:endParaRPr lang="en-US" altLang="zh-CN" sz="1800" dirty="0"/>
          </a:p>
          <a:p>
            <a:pPr marL="342900" indent="-342900">
              <a:buFont typeface="Arial" panose="020B0604020202020204" pitchFamily="34" charset="0"/>
              <a:buChar char="•"/>
            </a:pPr>
            <a:r>
              <a:rPr lang="zh-CN" altLang="en-US" sz="1800" dirty="0"/>
              <a:t>由於</a:t>
            </a:r>
            <a:r>
              <a:rPr lang="en-US" altLang="zh-CN" sz="1800" dirty="0"/>
              <a:t>Google</a:t>
            </a:r>
            <a:r>
              <a:rPr lang="zh-CN" altLang="en-US" sz="1800" dirty="0"/>
              <a:t>在深度學習領域的巨大影響力和強大的推廣能力，</a:t>
            </a:r>
            <a:r>
              <a:rPr lang="en-US" altLang="zh-CN" sz="1800" dirty="0" err="1"/>
              <a:t>TensorFlow</a:t>
            </a:r>
            <a:r>
              <a:rPr lang="zh-CN" altLang="en-US" sz="1800" dirty="0"/>
              <a:t>一經推出就獲得了極大的關注，並迅速成為如今用戶最多的深度學習框架。</a:t>
            </a:r>
            <a:endParaRPr lang="en-US" altLang="zh-CN" sz="1800" dirty="0"/>
          </a:p>
          <a:p>
            <a:pPr marL="342900" indent="-342900">
              <a:buFont typeface="Arial" panose="020B0604020202020204" pitchFamily="34" charset="0"/>
              <a:buChar char="•"/>
            </a:pPr>
            <a:endParaRPr lang="en-US" altLang="zh-CN" sz="1800" dirty="0"/>
          </a:p>
          <a:p>
            <a:pPr marL="342900" indent="-342900">
              <a:buFont typeface="Arial" panose="020B0604020202020204" pitchFamily="34" charset="0"/>
              <a:buChar char="•"/>
            </a:pPr>
            <a:r>
              <a:rPr lang="en-US" altLang="zh-CN" sz="1800" dirty="0"/>
              <a:t>2019</a:t>
            </a:r>
            <a:r>
              <a:rPr lang="zh-CN" altLang="en-US" sz="1800" dirty="0"/>
              <a:t>年</a:t>
            </a:r>
            <a:r>
              <a:rPr lang="en-US" altLang="zh-CN" sz="1800" dirty="0"/>
              <a:t>3</a:t>
            </a:r>
            <a:r>
              <a:rPr lang="zh-CN" altLang="en-US" sz="1800" dirty="0"/>
              <a:t>月已發佈最新的</a:t>
            </a:r>
            <a:r>
              <a:rPr lang="en-US" altLang="zh-CN" sz="1800" dirty="0"/>
              <a:t>TensorFlow2.0 </a:t>
            </a:r>
            <a:r>
              <a:rPr lang="zh-CN" altLang="en-US" sz="1800" dirty="0"/>
              <a:t>版本。</a:t>
            </a:r>
            <a:endParaRPr lang="en-US" altLang="zh-CN" sz="1800" dirty="0"/>
          </a:p>
          <a:p>
            <a:r>
              <a:rPr lang="en-US" altLang="zh-TW" sz="1800" dirty="0">
                <a:effectLst/>
              </a:rPr>
              <a:t>    </a:t>
            </a:r>
            <a:r>
              <a:rPr lang="en-US" altLang="zh-TW" sz="1800" dirty="0">
                <a:effectLst/>
                <a:hlinkClick r:id="rId2"/>
              </a:rPr>
              <a:t>https://www.tensorflow.org/api_docs/python/tf</a:t>
            </a:r>
            <a:endParaRPr lang="en-US" altLang="zh-TW" sz="1800" dirty="0">
              <a:effectLst/>
            </a:endParaRPr>
          </a:p>
          <a:p>
            <a:pPr marL="342900" indent="-342900">
              <a:buFont typeface="Arial" panose="020B0604020202020204" pitchFamily="34" charset="0"/>
              <a:buChar char="•"/>
            </a:pPr>
            <a:endParaRPr lang="en-US" altLang="zh-TW" sz="1800" dirty="0">
              <a:effectLst/>
            </a:endParaRPr>
          </a:p>
          <a:p>
            <a:pPr marL="342900" indent="-342900">
              <a:buFont typeface="Arial" panose="020B0604020202020204" pitchFamily="34" charset="0"/>
              <a:buChar char="•"/>
            </a:pPr>
            <a:r>
              <a:rPr lang="en-US" altLang="zh-TW" sz="1800" dirty="0">
                <a:effectLst/>
              </a:rPr>
              <a:t>Introduction        https://www.tensorflow.org/learn</a:t>
            </a:r>
          </a:p>
          <a:p>
            <a:pPr marL="342900" indent="-342900">
              <a:buFont typeface="Arial" panose="020B0604020202020204" pitchFamily="34" charset="0"/>
              <a:buChar char="•"/>
            </a:pPr>
            <a:endParaRPr lang="zh-TW" altLang="en-US" dirty="0"/>
          </a:p>
        </p:txBody>
      </p:sp>
      <p:pic>
        <p:nvPicPr>
          <p:cNvPr id="4" name="圖片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9632" y="4149080"/>
            <a:ext cx="6915833" cy="2617390"/>
          </a:xfrm>
          <a:prstGeom prst="rect">
            <a:avLst/>
          </a:prstGeom>
        </p:spPr>
      </p:pic>
    </p:spTree>
    <p:extLst>
      <p:ext uri="{BB962C8B-B14F-4D97-AF65-F5344CB8AC3E}">
        <p14:creationId xmlns:p14="http://schemas.microsoft.com/office/powerpoint/2010/main" val="108964589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en-US" altLang="zh-TW" b="0" dirty="0" err="1"/>
              <a:t>TensorFlow</a:t>
            </a:r>
            <a:r>
              <a:rPr lang="zh-TW" altLang="en-US" b="0" dirty="0"/>
              <a:t>提供</a:t>
            </a:r>
            <a:r>
              <a:rPr lang="en-US" altLang="zh-TW" b="0" dirty="0"/>
              <a:t>Python</a:t>
            </a:r>
            <a:r>
              <a:rPr lang="zh-TW" altLang="en-US" b="0" dirty="0"/>
              <a:t>語言下的四個不同版本：</a:t>
            </a:r>
            <a:r>
              <a:rPr lang="en-US" altLang="zh-TW" b="0" dirty="0"/>
              <a:t>CPU</a:t>
            </a:r>
            <a:r>
              <a:rPr lang="zh-TW" altLang="en-US" b="0" dirty="0"/>
              <a:t>版本（</a:t>
            </a:r>
            <a:r>
              <a:rPr lang="en-US" altLang="zh-TW" b="0" dirty="0" err="1"/>
              <a:t>tensorflow</a:t>
            </a:r>
            <a:r>
              <a:rPr lang="zh-TW" altLang="en-US" b="0" dirty="0"/>
              <a:t>）、包含</a:t>
            </a:r>
            <a:r>
              <a:rPr lang="en-US" altLang="zh-TW" b="0" dirty="0"/>
              <a:t>GPU</a:t>
            </a:r>
            <a:r>
              <a:rPr lang="zh-TW" altLang="en-US" b="0" dirty="0"/>
              <a:t>加速的版本（</a:t>
            </a:r>
            <a:r>
              <a:rPr lang="en-US" altLang="zh-TW" b="0" dirty="0" err="1"/>
              <a:t>tensorflow-gpu</a:t>
            </a:r>
            <a:r>
              <a:rPr lang="zh-TW" altLang="en-US" b="0" dirty="0"/>
              <a:t>），以及它們的每日編譯版本（</a:t>
            </a:r>
            <a:r>
              <a:rPr lang="en-US" altLang="zh-TW" b="0" dirty="0" err="1"/>
              <a:t>tf</a:t>
            </a:r>
            <a:r>
              <a:rPr lang="en-US" altLang="zh-TW" b="0" dirty="0"/>
              <a:t>-nightly</a:t>
            </a:r>
            <a:r>
              <a:rPr lang="zh-TW" altLang="en-US" b="0" dirty="0"/>
              <a:t>、</a:t>
            </a:r>
            <a:r>
              <a:rPr lang="en-US" altLang="zh-TW" b="0" dirty="0" err="1"/>
              <a:t>tf</a:t>
            </a:r>
            <a:r>
              <a:rPr lang="en-US" altLang="zh-TW" b="0" dirty="0"/>
              <a:t>-nightly-</a:t>
            </a:r>
            <a:r>
              <a:rPr lang="en-US" altLang="zh-TW" b="0" dirty="0" err="1"/>
              <a:t>gpu</a:t>
            </a:r>
            <a:r>
              <a:rPr lang="zh-TW" altLang="en-US" b="0" dirty="0"/>
              <a:t>）。</a:t>
            </a:r>
            <a:endParaRPr lang="en-US" altLang="zh-TW" b="0" dirty="0"/>
          </a:p>
          <a:p>
            <a:pPr marL="457200" indent="-457200">
              <a:buFont typeface="+mj-lt"/>
              <a:buAutoNum type="arabicPeriod"/>
            </a:pPr>
            <a:r>
              <a:rPr lang="en-US" altLang="zh-TW" b="0" dirty="0" err="1"/>
              <a:t>TensorFlow</a:t>
            </a:r>
            <a:r>
              <a:rPr lang="zh-TW" altLang="en-US" b="0" dirty="0"/>
              <a:t>的</a:t>
            </a:r>
            <a:r>
              <a:rPr lang="en-US" altLang="zh-TW" b="0" dirty="0"/>
              <a:t>Python</a:t>
            </a:r>
            <a:r>
              <a:rPr lang="zh-TW" altLang="en-US" b="0" dirty="0"/>
              <a:t>版本支援</a:t>
            </a:r>
            <a:r>
              <a:rPr lang="en-US" altLang="zh-TW" b="0" dirty="0"/>
              <a:t>Ubuntu 16.04</a:t>
            </a:r>
            <a:r>
              <a:rPr lang="zh-TW" altLang="en-US" b="0" dirty="0"/>
              <a:t>、</a:t>
            </a:r>
            <a:r>
              <a:rPr lang="en-US" altLang="zh-TW" b="0" dirty="0"/>
              <a:t>Windows</a:t>
            </a:r>
            <a:r>
              <a:rPr lang="zh-TW" altLang="en-US" b="0" dirty="0"/>
              <a:t>、</a:t>
            </a:r>
            <a:r>
              <a:rPr lang="en-US" altLang="zh-TW" b="0" dirty="0" err="1"/>
              <a:t>macOS</a:t>
            </a:r>
            <a:r>
              <a:rPr lang="en-US" altLang="zh-TW" b="0" dirty="0"/>
              <a:t> 10.12.6 Sierra</a:t>
            </a:r>
            <a:r>
              <a:rPr lang="zh-TW" altLang="en-US" b="0" dirty="0"/>
              <a:t>、</a:t>
            </a:r>
            <a:r>
              <a:rPr lang="en-US" altLang="zh-TW" b="0" dirty="0" err="1"/>
              <a:t>Raspbian</a:t>
            </a:r>
            <a:r>
              <a:rPr lang="en-US" altLang="zh-TW" b="0" dirty="0"/>
              <a:t> 9.0</a:t>
            </a:r>
            <a:r>
              <a:rPr lang="zh-TW" altLang="en-US" b="0" dirty="0"/>
              <a:t>及對應的更高版本，其中</a:t>
            </a:r>
            <a:r>
              <a:rPr lang="en-US" altLang="zh-TW" b="0" dirty="0" err="1"/>
              <a:t>macOS</a:t>
            </a:r>
            <a:r>
              <a:rPr lang="zh-TW" altLang="en-US" b="0" dirty="0"/>
              <a:t>版不包含</a:t>
            </a:r>
            <a:r>
              <a:rPr lang="en-US" altLang="zh-TW" b="0" dirty="0"/>
              <a:t>GPU</a:t>
            </a:r>
            <a:r>
              <a:rPr lang="zh-TW" altLang="en-US" b="0" dirty="0"/>
              <a:t>加速</a:t>
            </a:r>
            <a:endParaRPr lang="en-US" altLang="zh-TW" b="0" dirty="0"/>
          </a:p>
          <a:p>
            <a:pPr marL="457200" indent="-457200">
              <a:buFont typeface="+mj-lt"/>
              <a:buAutoNum type="arabicPeriod"/>
            </a:pPr>
            <a:r>
              <a:rPr lang="zh-TW" altLang="en-US" b="0" dirty="0"/>
              <a:t>安裝</a:t>
            </a:r>
            <a:r>
              <a:rPr lang="en-US" altLang="zh-TW" b="0" dirty="0"/>
              <a:t>Python</a:t>
            </a:r>
            <a:r>
              <a:rPr lang="zh-TW" altLang="en-US" b="0" dirty="0"/>
              <a:t>版</a:t>
            </a:r>
            <a:r>
              <a:rPr lang="en-US" altLang="zh-TW" b="0" dirty="0" err="1"/>
              <a:t>TensorFlow</a:t>
            </a:r>
            <a:r>
              <a:rPr lang="zh-TW" altLang="en-US" b="0" dirty="0"/>
              <a:t>可以使用模組管理工具</a:t>
            </a:r>
            <a:r>
              <a:rPr lang="en-US" altLang="zh-TW" b="0" dirty="0"/>
              <a:t>pip/pip3</a:t>
            </a:r>
            <a:r>
              <a:rPr lang="zh-TW" altLang="en-US" b="0" dirty="0"/>
              <a:t>或</a:t>
            </a:r>
            <a:r>
              <a:rPr lang="en-US" altLang="zh-TW" b="0" dirty="0"/>
              <a:t>anaconda</a:t>
            </a:r>
            <a:r>
              <a:rPr lang="zh-TW" altLang="en-US" b="0" dirty="0"/>
              <a:t>並在終端直接運行。</a:t>
            </a:r>
            <a:endParaRPr lang="en-US" altLang="zh-TW" b="0" dirty="0"/>
          </a:p>
          <a:p>
            <a:endParaRPr lang="en-US" altLang="zh-TW" b="0" dirty="0"/>
          </a:p>
          <a:p>
            <a:pPr lvl="1"/>
            <a:r>
              <a:rPr lang="en-US" altLang="zh-TW" b="0" dirty="0"/>
              <a:t>pip install </a:t>
            </a:r>
            <a:r>
              <a:rPr lang="en-US" altLang="zh-TW" b="0" dirty="0" err="1"/>
              <a:t>tensorflow</a:t>
            </a:r>
            <a:endParaRPr lang="en-US" altLang="zh-TW" b="0" dirty="0"/>
          </a:p>
          <a:p>
            <a:pPr lvl="1"/>
            <a:r>
              <a:rPr lang="en-US" altLang="zh-TW" b="0" dirty="0">
                <a:effectLst/>
              </a:rPr>
              <a:t>pip install </a:t>
            </a:r>
            <a:r>
              <a:rPr lang="en-US" altLang="zh-TW" b="0" dirty="0" err="1">
                <a:effectLst/>
              </a:rPr>
              <a:t>tf</a:t>
            </a:r>
            <a:r>
              <a:rPr lang="en-US" altLang="zh-TW" b="0" dirty="0">
                <a:effectLst/>
              </a:rPr>
              <a:t>-nightly</a:t>
            </a:r>
          </a:p>
          <a:p>
            <a:pPr lvl="1"/>
            <a:r>
              <a:rPr lang="en-US" altLang="zh-TW" b="0" dirty="0" err="1"/>
              <a:t>conda</a:t>
            </a:r>
            <a:r>
              <a:rPr lang="en-US" altLang="zh-TW" b="0" dirty="0"/>
              <a:t> install -c </a:t>
            </a:r>
            <a:r>
              <a:rPr lang="en-US" altLang="zh-TW" b="0" dirty="0" err="1"/>
              <a:t>conda</a:t>
            </a:r>
            <a:r>
              <a:rPr lang="en-US" altLang="zh-TW" b="0" dirty="0"/>
              <a:t>-forge </a:t>
            </a:r>
            <a:r>
              <a:rPr lang="en-US" altLang="zh-TW" b="0" dirty="0" err="1"/>
              <a:t>tensorflow</a:t>
            </a:r>
            <a:endParaRPr lang="en-US" altLang="zh-TW" b="0" dirty="0"/>
          </a:p>
          <a:p>
            <a:r>
              <a:rPr lang="en-US" altLang="zh-TW" dirty="0"/>
              <a:t> </a:t>
            </a:r>
            <a:endParaRPr lang="zh-TW" altLang="en-US" dirty="0"/>
          </a:p>
        </p:txBody>
      </p:sp>
    </p:spTree>
    <p:extLst>
      <p:ext uri="{BB962C8B-B14F-4D97-AF65-F5344CB8AC3E}">
        <p14:creationId xmlns:p14="http://schemas.microsoft.com/office/powerpoint/2010/main" val="284337388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TensorFlow</a:t>
            </a:r>
            <a:endParaRPr lang="zh-TW" altLang="en-US" dirty="0"/>
          </a:p>
        </p:txBody>
      </p:sp>
      <p:sp>
        <p:nvSpPr>
          <p:cNvPr id="3" name="內容版面配置區 2"/>
          <p:cNvSpPr>
            <a:spLocks noGrp="1"/>
          </p:cNvSpPr>
          <p:nvPr>
            <p:ph idx="1"/>
          </p:nvPr>
        </p:nvSpPr>
        <p:spPr/>
        <p:txBody>
          <a:bodyPr/>
          <a:lstStyle/>
          <a:p>
            <a:r>
              <a:rPr lang="zh-CN" altLang="en-US" sz="1800" dirty="0"/>
              <a:t>優點</a:t>
            </a:r>
            <a:r>
              <a:rPr lang="en-US" altLang="zh-TW" sz="1800" dirty="0"/>
              <a:t>:</a:t>
            </a:r>
            <a:endParaRPr lang="zh-CN" altLang="en-US" sz="1800" dirty="0"/>
          </a:p>
          <a:p>
            <a:pPr marL="285750" indent="-285750">
              <a:buFont typeface="Arial" panose="020B0604020202020204" pitchFamily="34" charset="0"/>
              <a:buChar char="•"/>
            </a:pPr>
            <a:r>
              <a:rPr lang="zh-CN" altLang="en-US" sz="1800" dirty="0"/>
              <a:t>自帶</a:t>
            </a:r>
            <a:r>
              <a:rPr lang="en-US" altLang="zh-CN" sz="1800" dirty="0" err="1"/>
              <a:t>Tensorboard</a:t>
            </a:r>
            <a:r>
              <a:rPr lang="zh-CN" altLang="en-US" sz="1800" dirty="0"/>
              <a:t>視覺化工具，能夠讓用戶即時監控觀察訓練過程</a:t>
            </a:r>
            <a:endParaRPr lang="en-US" altLang="zh-CN" sz="1800" dirty="0"/>
          </a:p>
          <a:p>
            <a:pPr marL="285750" indent="-285750">
              <a:buFont typeface="Arial" panose="020B0604020202020204" pitchFamily="34" charset="0"/>
              <a:buChar char="•"/>
            </a:pPr>
            <a:r>
              <a:rPr lang="zh-CN" altLang="en-US" sz="1800" b="0" dirty="0">
                <a:effectLst/>
              </a:rPr>
              <a:t>擁有大量的開發者，有詳細的說明文檔、可查詢資料多</a:t>
            </a:r>
          </a:p>
          <a:p>
            <a:pPr marL="285750" indent="-285750">
              <a:buFont typeface="Arial" panose="020B0604020202020204" pitchFamily="34" charset="0"/>
              <a:buChar char="•"/>
            </a:pPr>
            <a:r>
              <a:rPr lang="zh-CN" altLang="en-US" sz="1800" b="0" dirty="0">
                <a:effectLst/>
              </a:rPr>
              <a:t>支持多</a:t>
            </a:r>
            <a:r>
              <a:rPr lang="en-US" altLang="zh-CN" sz="1800" b="0" dirty="0">
                <a:effectLst/>
              </a:rPr>
              <a:t>GPU</a:t>
            </a:r>
            <a:r>
              <a:rPr lang="zh-CN" altLang="en-US" sz="1800" b="0" dirty="0">
                <a:effectLst/>
              </a:rPr>
              <a:t>、分散式訓練，跨平臺運行能力強</a:t>
            </a:r>
          </a:p>
          <a:p>
            <a:pPr marL="285750" indent="-285750">
              <a:buFont typeface="Arial" panose="020B0604020202020204" pitchFamily="34" charset="0"/>
              <a:buChar char="•"/>
            </a:pPr>
            <a:r>
              <a:rPr lang="zh-CN" altLang="en-US" sz="1800" b="0" dirty="0">
                <a:effectLst/>
              </a:rPr>
              <a:t>具備不局限於深度學習的多種用途，還有支援強化學習和其他演算法的工具</a:t>
            </a:r>
            <a:endParaRPr lang="en-US" altLang="zh-CN" sz="1800" b="0" dirty="0">
              <a:effectLst/>
            </a:endParaRPr>
          </a:p>
          <a:p>
            <a:endParaRPr lang="en-US" altLang="zh-CN" sz="1800" b="0" dirty="0">
              <a:effectLst/>
            </a:endParaRPr>
          </a:p>
          <a:p>
            <a:r>
              <a:rPr lang="zh-CN" altLang="en-US" sz="1800" dirty="0">
                <a:effectLst/>
              </a:rPr>
              <a:t>缺點</a:t>
            </a:r>
            <a:endParaRPr lang="en-US" altLang="zh-CN" sz="1800" dirty="0">
              <a:effectLst/>
            </a:endParaRPr>
          </a:p>
          <a:p>
            <a:pPr marL="285750" lvl="1" indent="-285750">
              <a:buFont typeface="Arial" panose="020B0604020202020204" pitchFamily="34" charset="0"/>
              <a:buChar char="•"/>
            </a:pPr>
            <a:r>
              <a:rPr lang="zh-CN" altLang="en-US" sz="1800" dirty="0">
                <a:solidFill>
                  <a:schemeClr val="hlink"/>
                </a:solidFill>
              </a:rPr>
              <a:t>頻繁變動的介面。</a:t>
            </a:r>
            <a:r>
              <a:rPr lang="en-US" altLang="zh-CN" sz="1800" dirty="0" err="1">
                <a:solidFill>
                  <a:schemeClr val="hlink"/>
                </a:solidFill>
              </a:rPr>
              <a:t>TensorFlow</a:t>
            </a:r>
            <a:r>
              <a:rPr lang="zh-CN" altLang="en-US" sz="1800" dirty="0">
                <a:solidFill>
                  <a:schemeClr val="hlink"/>
                </a:solidFill>
              </a:rPr>
              <a:t>的介面一直處於快速反覆運算之中，並且沒有很好地考慮向後相容性，這導致現在許多開原始程式碼已經無法在新版的</a:t>
            </a:r>
            <a:r>
              <a:rPr lang="en-US" altLang="zh-CN" sz="1800" dirty="0" err="1">
                <a:solidFill>
                  <a:schemeClr val="hlink"/>
                </a:solidFill>
              </a:rPr>
              <a:t>TensorFlow</a:t>
            </a:r>
            <a:r>
              <a:rPr lang="zh-CN" altLang="en-US" sz="1800" dirty="0">
                <a:solidFill>
                  <a:schemeClr val="hlink"/>
                </a:solidFill>
              </a:rPr>
              <a:t>上運行，同時也間接導致了許多基於</a:t>
            </a:r>
            <a:r>
              <a:rPr lang="en-US" altLang="zh-CN" sz="1800" dirty="0" err="1">
                <a:solidFill>
                  <a:schemeClr val="hlink"/>
                </a:solidFill>
              </a:rPr>
              <a:t>TensorFlow</a:t>
            </a:r>
            <a:r>
              <a:rPr lang="zh-CN" altLang="en-US" sz="1800" dirty="0">
                <a:solidFill>
                  <a:schemeClr val="hlink"/>
                </a:solidFill>
              </a:rPr>
              <a:t>的協力廠商框架出現</a:t>
            </a:r>
            <a:r>
              <a:rPr lang="en-US" altLang="zh-CN" sz="1800" dirty="0">
                <a:solidFill>
                  <a:schemeClr val="hlink"/>
                </a:solidFill>
              </a:rPr>
              <a:t>BUG</a:t>
            </a:r>
          </a:p>
          <a:p>
            <a:pPr marL="285750" lvl="1" indent="-285750">
              <a:buFont typeface="Arial" panose="020B0604020202020204" pitchFamily="34" charset="0"/>
              <a:buChar char="•"/>
            </a:pPr>
            <a:r>
              <a:rPr lang="zh-CN" altLang="en-US" sz="1800" dirty="0">
                <a:solidFill>
                  <a:schemeClr val="hlink"/>
                </a:solidFill>
              </a:rPr>
              <a:t>介面設計過於晦澀難懂，在設計</a:t>
            </a:r>
            <a:r>
              <a:rPr lang="en-US" altLang="zh-CN" sz="1800" dirty="0" err="1">
                <a:solidFill>
                  <a:schemeClr val="hlink"/>
                </a:solidFill>
              </a:rPr>
              <a:t>TensorFlow</a:t>
            </a:r>
            <a:r>
              <a:rPr lang="zh-CN" altLang="en-US" sz="1800" dirty="0">
                <a:solidFill>
                  <a:schemeClr val="hlink"/>
                </a:solidFill>
              </a:rPr>
              <a:t>時，創造了圖、會話、命名空間、</a:t>
            </a:r>
            <a:r>
              <a:rPr lang="en-US" altLang="zh-CN" sz="1800" dirty="0" err="1">
                <a:solidFill>
                  <a:schemeClr val="hlink"/>
                </a:solidFill>
              </a:rPr>
              <a:t>PlaceHolder</a:t>
            </a:r>
            <a:r>
              <a:rPr lang="zh-CN" altLang="en-US" sz="1800" dirty="0">
                <a:solidFill>
                  <a:schemeClr val="hlink"/>
                </a:solidFill>
              </a:rPr>
              <a:t>等諸多抽象概念，對初學者來說較難上手。（新的</a:t>
            </a:r>
            <a:r>
              <a:rPr lang="en-US" altLang="zh-CN" sz="1800" dirty="0">
                <a:solidFill>
                  <a:schemeClr val="hlink"/>
                </a:solidFill>
              </a:rPr>
              <a:t>2.0</a:t>
            </a:r>
            <a:r>
              <a:rPr lang="zh-CN" altLang="en-US" sz="1800" dirty="0">
                <a:solidFill>
                  <a:schemeClr val="hlink"/>
                </a:solidFill>
              </a:rPr>
              <a:t>版本對介面設計有了重大改進）</a:t>
            </a:r>
          </a:p>
          <a:p>
            <a:pPr marL="285750" lvl="1" indent="-285750">
              <a:buFont typeface="Arial" panose="020B0604020202020204" pitchFamily="34" charset="0"/>
              <a:buChar char="•"/>
            </a:pPr>
            <a:r>
              <a:rPr lang="zh-CN" altLang="en-US" sz="1800" dirty="0">
                <a:solidFill>
                  <a:schemeClr val="hlink"/>
                </a:solidFill>
              </a:rPr>
              <a:t>運行明顯比其他框架速度慢</a:t>
            </a:r>
          </a:p>
          <a:p>
            <a:br>
              <a:rPr lang="zh-CN" altLang="en-US" sz="1800" dirty="0">
                <a:effectLst/>
              </a:rPr>
            </a:br>
            <a:endParaRPr lang="zh-CN" altLang="en-US" sz="1800" b="0" dirty="0">
              <a:effectLst/>
            </a:endParaRPr>
          </a:p>
          <a:p>
            <a:endParaRPr lang="zh-CN" altLang="en-US" sz="1800" dirty="0"/>
          </a:p>
          <a:p>
            <a:endParaRPr lang="zh-TW" altLang="en-US" sz="1800" dirty="0"/>
          </a:p>
        </p:txBody>
      </p:sp>
    </p:spTree>
    <p:extLst>
      <p:ext uri="{BB962C8B-B14F-4D97-AF65-F5344CB8AC3E}">
        <p14:creationId xmlns:p14="http://schemas.microsoft.com/office/powerpoint/2010/main" val="143033821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What is </a:t>
            </a:r>
            <a:r>
              <a:rPr lang="en-US" altLang="zh-TW" dirty="0" err="1"/>
              <a:t>keras</a:t>
            </a:r>
            <a:r>
              <a:rPr lang="en-US" altLang="zh-TW" dirty="0"/>
              <a:t>?</a:t>
            </a:r>
            <a:endParaRPr lang="zh-TW" altLang="en-US" dirty="0"/>
          </a:p>
        </p:txBody>
      </p:sp>
      <p:sp>
        <p:nvSpPr>
          <p:cNvPr id="6" name="內容版面配置區 5"/>
          <p:cNvSpPr>
            <a:spLocks noGrp="1"/>
          </p:cNvSpPr>
          <p:nvPr>
            <p:ph idx="1"/>
          </p:nvPr>
        </p:nvSpPr>
        <p:spPr>
          <a:xfrm>
            <a:off x="179388" y="1153791"/>
            <a:ext cx="8857108" cy="5040312"/>
          </a:xfrm>
        </p:spPr>
        <p:txBody>
          <a:bodyPr/>
          <a:lstStyle/>
          <a:p>
            <a:pPr marL="342900" indent="-342900">
              <a:buFont typeface="Arial" panose="020B0604020202020204" pitchFamily="34" charset="0"/>
              <a:buChar char="•"/>
            </a:pPr>
            <a:r>
              <a:rPr lang="en-US" altLang="zh-CN" sz="2000" b="0" dirty="0" err="1">
                <a:effectLst/>
              </a:rPr>
              <a:t>Keras</a:t>
            </a:r>
            <a:r>
              <a:rPr lang="en-US" altLang="zh-CN" sz="2000" b="0" dirty="0">
                <a:effectLst/>
              </a:rPr>
              <a:t> </a:t>
            </a:r>
            <a:r>
              <a:rPr lang="zh-CN" altLang="en-US" sz="2000" b="0" dirty="0">
                <a:effectLst/>
              </a:rPr>
              <a:t>於</a:t>
            </a:r>
            <a:r>
              <a:rPr lang="en-US" altLang="zh-CN" sz="2000" b="0" dirty="0">
                <a:effectLst/>
              </a:rPr>
              <a:t>2015</a:t>
            </a:r>
            <a:r>
              <a:rPr lang="zh-CN" altLang="en-US" sz="2000" b="0" dirty="0">
                <a:effectLst/>
              </a:rPr>
              <a:t>年</a:t>
            </a:r>
            <a:r>
              <a:rPr lang="en-US" altLang="zh-CN" sz="2000" b="0" dirty="0">
                <a:effectLst/>
              </a:rPr>
              <a:t>3</a:t>
            </a:r>
            <a:r>
              <a:rPr lang="zh-CN" altLang="en-US" sz="2000" b="0" dirty="0">
                <a:effectLst/>
              </a:rPr>
              <a:t>月首次發佈，擁有“為人類而不是機器設計的</a:t>
            </a:r>
            <a:r>
              <a:rPr lang="en-US" altLang="zh-CN" sz="2000" b="0" dirty="0">
                <a:effectLst/>
              </a:rPr>
              <a:t>API”</a:t>
            </a:r>
            <a:r>
              <a:rPr lang="zh-CN" altLang="en-US" sz="2000" b="0" dirty="0">
                <a:effectLst/>
              </a:rPr>
              <a:t>，得到</a:t>
            </a:r>
            <a:r>
              <a:rPr lang="en-US" altLang="zh-CN" sz="2000" b="0" dirty="0">
                <a:effectLst/>
              </a:rPr>
              <a:t>Google</a:t>
            </a:r>
            <a:r>
              <a:rPr lang="zh-CN" altLang="en-US" sz="2000" b="0" dirty="0">
                <a:effectLst/>
              </a:rPr>
              <a:t>的支持。</a:t>
            </a:r>
            <a:endParaRPr lang="en-US" altLang="zh-CN" sz="2000" b="0" dirty="0">
              <a:effectLst/>
            </a:endParaRPr>
          </a:p>
          <a:p>
            <a:pPr marL="342900" indent="-342900">
              <a:buFont typeface="Arial" panose="020B0604020202020204" pitchFamily="34" charset="0"/>
              <a:buChar char="•"/>
            </a:pPr>
            <a:r>
              <a:rPr lang="en-US" altLang="zh-TW" sz="2000" b="0" dirty="0" err="1">
                <a:effectLst/>
              </a:rPr>
              <a:t>Keras</a:t>
            </a:r>
            <a:r>
              <a:rPr lang="en-US" altLang="zh-TW" sz="2000" b="0" dirty="0">
                <a:effectLst/>
              </a:rPr>
              <a:t> (</a:t>
            </a:r>
            <a:r>
              <a:rPr lang="en-US" altLang="zh-TW" sz="2000" b="0" dirty="0" err="1">
                <a:effectLst/>
              </a:rPr>
              <a:t>κέρ</a:t>
            </a:r>
            <a:r>
              <a:rPr lang="en-US" altLang="zh-TW" sz="2000" b="0" dirty="0">
                <a:effectLst/>
              </a:rPr>
              <a:t>ας) </a:t>
            </a:r>
            <a:r>
              <a:rPr lang="zh-TW" altLang="en-US" sz="2000" b="0" dirty="0">
                <a:effectLst/>
              </a:rPr>
              <a:t>在希臘語中是角的意思。 它是對古希臘和拉丁文學中的奧德賽文學形象的參考，</a:t>
            </a:r>
            <a:r>
              <a:rPr lang="en-US" altLang="zh-TW" sz="2000" b="0" dirty="0">
                <a:effectLst/>
              </a:rPr>
              <a:t> </a:t>
            </a:r>
            <a:r>
              <a:rPr lang="zh-TW" altLang="en-US" sz="2000" b="0" dirty="0">
                <a:effectLst/>
              </a:rPr>
              <a:t>那些宣布將要實現的未來的人，他們通過角門到達地球</a:t>
            </a:r>
            <a:endParaRPr lang="en-US" altLang="zh-TW" sz="2000" b="0" dirty="0">
              <a:effectLst/>
            </a:endParaRPr>
          </a:p>
          <a:p>
            <a:pPr marL="342900" indent="-342900">
              <a:buFont typeface="Arial" panose="020B0604020202020204" pitchFamily="34" charset="0"/>
              <a:buChar char="•"/>
            </a:pPr>
            <a:endParaRPr lang="en-US" altLang="zh-CN" sz="2000" b="0" dirty="0">
              <a:effectLst/>
            </a:endParaRPr>
          </a:p>
          <a:p>
            <a:pPr marL="342900" indent="-342900">
              <a:buFont typeface="Arial" panose="020B0604020202020204" pitchFamily="34" charset="0"/>
              <a:buChar char="•"/>
            </a:pPr>
            <a:r>
              <a:rPr lang="zh-CN" altLang="en-US" sz="2000" b="0" dirty="0">
                <a:effectLst/>
              </a:rPr>
              <a:t>它是一個用於快速構建深度學習原型的高層神經網路庫，由純</a:t>
            </a:r>
            <a:r>
              <a:rPr lang="en-US" altLang="zh-CN" sz="2000" b="0" dirty="0">
                <a:effectLst/>
              </a:rPr>
              <a:t>Python</a:t>
            </a:r>
            <a:r>
              <a:rPr lang="zh-CN" altLang="en-US" sz="2000" b="0" dirty="0">
                <a:effectLst/>
              </a:rPr>
              <a:t>編寫而成，以</a:t>
            </a:r>
            <a:r>
              <a:rPr lang="en-US" altLang="zh-CN" sz="2000" b="0" dirty="0" err="1">
                <a:effectLst/>
              </a:rPr>
              <a:t>TensorFlow</a:t>
            </a:r>
            <a:r>
              <a:rPr lang="zh-CN" altLang="en-US" sz="2000" b="0" dirty="0">
                <a:effectLst/>
              </a:rPr>
              <a:t>，</a:t>
            </a:r>
            <a:r>
              <a:rPr lang="en-US" altLang="zh-CN" sz="2000" b="0" dirty="0">
                <a:effectLst/>
              </a:rPr>
              <a:t>CNTK</a:t>
            </a:r>
            <a:r>
              <a:rPr lang="zh-CN" altLang="en-US" sz="2000" b="0" dirty="0">
                <a:effectLst/>
              </a:rPr>
              <a:t>，</a:t>
            </a:r>
            <a:r>
              <a:rPr lang="en-US" altLang="zh-CN" sz="2000" b="0" dirty="0" err="1">
                <a:effectLst/>
              </a:rPr>
              <a:t>Theano</a:t>
            </a:r>
            <a:r>
              <a:rPr lang="zh-CN" altLang="en-US" sz="2000" b="0" dirty="0">
                <a:effectLst/>
              </a:rPr>
              <a:t>和</a:t>
            </a:r>
            <a:r>
              <a:rPr lang="en-US" altLang="zh-CN" sz="2000" b="0" dirty="0" err="1">
                <a:effectLst/>
              </a:rPr>
              <a:t>MXNet</a:t>
            </a:r>
            <a:r>
              <a:rPr lang="zh-CN" altLang="en-US" sz="2000" b="0" dirty="0">
                <a:effectLst/>
              </a:rPr>
              <a:t>為底層引擎，提供簡單易用的</a:t>
            </a:r>
            <a:r>
              <a:rPr lang="en-US" altLang="zh-CN" sz="2000" b="0" dirty="0">
                <a:effectLst/>
              </a:rPr>
              <a:t>API</a:t>
            </a:r>
            <a:r>
              <a:rPr lang="zh-CN" altLang="en-US" sz="2000" b="0" dirty="0">
                <a:effectLst/>
              </a:rPr>
              <a:t>介面，能夠極大地減少一般應用下用戶的工作量。</a:t>
            </a:r>
            <a:endParaRPr lang="en-US" altLang="zh-CN" sz="2000" b="0">
              <a:effectLst/>
            </a:endParaRPr>
          </a:p>
          <a:p>
            <a:pPr marL="342900" indent="-342900">
              <a:buFont typeface="Arial" panose="020B0604020202020204" pitchFamily="34" charset="0"/>
              <a:buChar char="•"/>
            </a:pPr>
            <a:endParaRPr lang="en-US" altLang="zh-CN" sz="2000" b="0" dirty="0">
              <a:effectLst/>
            </a:endParaRPr>
          </a:p>
          <a:p>
            <a:pPr marL="342900" indent="-342900">
              <a:buFont typeface="Arial" panose="020B0604020202020204" pitchFamily="34" charset="0"/>
              <a:buChar char="•"/>
            </a:pPr>
            <a:r>
              <a:rPr lang="zh-TW" altLang="en-US" sz="2000" b="0" dirty="0">
                <a:effectLst/>
              </a:rPr>
              <a:t>相較於</a:t>
            </a:r>
            <a:r>
              <a:rPr lang="en-US" altLang="zh-TW" sz="2000" b="0" dirty="0" err="1">
                <a:effectLst/>
              </a:rPr>
              <a:t>TensorFlow</a:t>
            </a:r>
            <a:r>
              <a:rPr lang="zh-TW" altLang="en-US" sz="2000" b="0" dirty="0">
                <a:effectLst/>
              </a:rPr>
              <a:t>與</a:t>
            </a:r>
            <a:r>
              <a:rPr lang="en-US" altLang="zh-TW" sz="2000" b="0" dirty="0" err="1">
                <a:effectLst/>
              </a:rPr>
              <a:t>pytorch</a:t>
            </a:r>
            <a:r>
              <a:rPr lang="zh-TW" altLang="en-US" sz="2000" b="0" dirty="0">
                <a:effectLst/>
              </a:rPr>
              <a:t>等套件，</a:t>
            </a:r>
            <a:r>
              <a:rPr lang="en-US" altLang="zh-TW" sz="2000" b="0" dirty="0" err="1">
                <a:effectLst/>
              </a:rPr>
              <a:t>keras</a:t>
            </a:r>
            <a:r>
              <a:rPr lang="zh-TW" altLang="en-US" sz="2000" b="0" dirty="0">
                <a:effectLst/>
              </a:rPr>
              <a:t>更適合想快速體驗機器學習的初學者</a:t>
            </a:r>
            <a:r>
              <a:rPr lang="zh-TW" altLang="en-US" sz="2000" dirty="0"/>
              <a:t>。</a:t>
            </a:r>
            <a:endParaRPr lang="en-US" altLang="zh-TW" sz="2000" dirty="0"/>
          </a:p>
          <a:p>
            <a:pPr marL="342900" indent="-342900">
              <a:buFont typeface="Arial" panose="020B0604020202020204" pitchFamily="34" charset="0"/>
              <a:buChar char="•"/>
            </a:pPr>
            <a:r>
              <a:rPr lang="en-US" altLang="zh-TW" sz="2000" b="0" dirty="0" err="1">
                <a:effectLst/>
              </a:rPr>
              <a:t>Keras</a:t>
            </a:r>
            <a:r>
              <a:rPr lang="zh-TW" altLang="en-US" sz="2000" b="0" dirty="0">
                <a:effectLst/>
              </a:rPr>
              <a:t>是一個開放原始碼，基於</a:t>
            </a:r>
            <a:r>
              <a:rPr lang="en-US" altLang="zh-TW" sz="2000" b="0" dirty="0">
                <a:effectLst/>
              </a:rPr>
              <a:t>Python</a:t>
            </a:r>
            <a:r>
              <a:rPr lang="zh-TW" altLang="en-US" sz="2000" b="0" dirty="0">
                <a:effectLst/>
              </a:rPr>
              <a:t>高階深度學習的程式庫，主要由</a:t>
            </a:r>
            <a:r>
              <a:rPr lang="en-US" altLang="zh-TW" sz="2000" b="0" dirty="0">
                <a:effectLst/>
              </a:rPr>
              <a:t>Francois </a:t>
            </a:r>
            <a:r>
              <a:rPr lang="en-US" altLang="zh-TW" sz="2000" b="0" dirty="0" err="1">
                <a:effectLst/>
              </a:rPr>
              <a:t>Chollet</a:t>
            </a:r>
            <a:r>
              <a:rPr lang="en-US" altLang="zh-TW" sz="2000" b="0" dirty="0">
                <a:effectLst/>
              </a:rPr>
              <a:t> (</a:t>
            </a:r>
            <a:r>
              <a:rPr lang="zh-TW" altLang="en-US" sz="2000" b="0" dirty="0">
                <a:effectLst/>
              </a:rPr>
              <a:t>弗朗索瓦</a:t>
            </a:r>
            <a:r>
              <a:rPr lang="en-US" altLang="zh-TW" sz="2000" b="0" dirty="0">
                <a:effectLst/>
              </a:rPr>
              <a:t>·</a:t>
            </a:r>
            <a:r>
              <a:rPr lang="zh-TW" altLang="en-US" sz="2000" b="0" dirty="0">
                <a:effectLst/>
              </a:rPr>
              <a:t>喬萊</a:t>
            </a:r>
            <a:r>
              <a:rPr lang="en-US" altLang="zh-TW" sz="2000" b="0" dirty="0">
                <a:effectLst/>
              </a:rPr>
              <a:t>)</a:t>
            </a:r>
            <a:r>
              <a:rPr lang="zh-TW" altLang="en-US" sz="2000" b="0" dirty="0">
                <a:effectLst/>
              </a:rPr>
              <a:t>及其他開放原始碼社群成員一同開發，以</a:t>
            </a:r>
            <a:r>
              <a:rPr lang="en-US" altLang="zh-TW" sz="2000" b="0" dirty="0">
                <a:effectLst/>
              </a:rPr>
              <a:t>MIT</a:t>
            </a:r>
            <a:r>
              <a:rPr lang="zh-TW" altLang="en-US" sz="2000" b="0" dirty="0">
                <a:effectLst/>
              </a:rPr>
              <a:t>開放原始碼授權</a:t>
            </a:r>
            <a:endParaRPr lang="en-US" altLang="zh-TW" sz="2000" dirty="0"/>
          </a:p>
          <a:p>
            <a:r>
              <a:rPr lang="zh-TW" altLang="en-US" b="0" dirty="0">
                <a:effectLst/>
              </a:rPr>
              <a:t>。</a:t>
            </a:r>
            <a:endParaRPr lang="zh-TW" altLang="en-US" dirty="0"/>
          </a:p>
        </p:txBody>
      </p:sp>
    </p:spTree>
    <p:extLst>
      <p:ext uri="{BB962C8B-B14F-4D97-AF65-F5344CB8AC3E}">
        <p14:creationId xmlns:p14="http://schemas.microsoft.com/office/powerpoint/2010/main" val="377560009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3" name="圖片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3528" y="227551"/>
            <a:ext cx="7143788" cy="6595061"/>
          </a:xfrm>
          <a:prstGeom prst="rect">
            <a:avLst/>
          </a:prstGeom>
        </p:spPr>
      </p:pic>
      <p:sp>
        <p:nvSpPr>
          <p:cNvPr id="4" name="橢圓 3"/>
          <p:cNvSpPr/>
          <p:nvPr/>
        </p:nvSpPr>
        <p:spPr>
          <a:xfrm>
            <a:off x="683568" y="548680"/>
            <a:ext cx="1008112" cy="2880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p:cNvSpPr/>
          <p:nvPr/>
        </p:nvSpPr>
        <p:spPr>
          <a:xfrm>
            <a:off x="6156176" y="5805264"/>
            <a:ext cx="1008112" cy="2880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808333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keras</a:t>
            </a:r>
            <a:endParaRPr lang="zh-TW" altLang="en-US" dirty="0"/>
          </a:p>
        </p:txBody>
      </p:sp>
      <p:sp>
        <p:nvSpPr>
          <p:cNvPr id="6" name="內容版面配置區 5"/>
          <p:cNvSpPr>
            <a:spLocks noGrp="1"/>
          </p:cNvSpPr>
          <p:nvPr>
            <p:ph idx="1"/>
          </p:nvPr>
        </p:nvSpPr>
        <p:spPr>
          <a:xfrm>
            <a:off x="179388" y="1153790"/>
            <a:ext cx="8857108" cy="5299545"/>
          </a:xfrm>
        </p:spPr>
        <p:txBody>
          <a:bodyPr/>
          <a:lstStyle/>
          <a:p>
            <a:pPr marL="342900" indent="-342900">
              <a:buFont typeface="Arial" panose="020B0604020202020204" pitchFamily="34" charset="0"/>
              <a:buChar char="•"/>
            </a:pPr>
            <a:r>
              <a:rPr lang="en-US" altLang="zh-TW" b="0" dirty="0" err="1">
                <a:effectLst/>
              </a:rPr>
              <a:t>Keras</a:t>
            </a:r>
            <a:r>
              <a:rPr lang="zh-TW" altLang="en-US" b="0" dirty="0">
                <a:effectLst/>
              </a:rPr>
              <a:t>可以快速有方便運算的主要原因是，它已經將訓練模型的輸入層、隱藏層、輸出層，做好架構，使用者只需要加入並且填寫正確的參數</a:t>
            </a:r>
            <a:r>
              <a:rPr lang="en-US" altLang="zh-TW" b="0" dirty="0">
                <a:effectLst/>
              </a:rPr>
              <a:t>ex.</a:t>
            </a:r>
            <a:r>
              <a:rPr lang="zh-TW" altLang="en-US" b="0" dirty="0">
                <a:effectLst/>
              </a:rPr>
              <a:t>神經元個數、</a:t>
            </a:r>
            <a:r>
              <a:rPr lang="en-US" altLang="zh-TW" b="0" dirty="0">
                <a:effectLst/>
              </a:rPr>
              <a:t>activation function</a:t>
            </a:r>
            <a:r>
              <a:rPr lang="zh-TW" altLang="en-US" b="0" dirty="0">
                <a:effectLst/>
              </a:rPr>
              <a:t>的凾式</a:t>
            </a:r>
            <a:r>
              <a:rPr lang="en-US" altLang="zh-TW" b="0" dirty="0">
                <a:effectLst/>
              </a:rPr>
              <a:t>...</a:t>
            </a:r>
            <a:r>
              <a:rPr lang="zh-TW" altLang="en-US" b="0" dirty="0">
                <a:effectLst/>
              </a:rPr>
              <a:t>等</a:t>
            </a:r>
            <a:endParaRPr lang="en-US" altLang="zh-TW" b="0" dirty="0">
              <a:effectLst/>
            </a:endParaRPr>
          </a:p>
          <a:p>
            <a:r>
              <a:rPr lang="zh-CN" altLang="en-US" b="0" dirty="0">
                <a:effectLst/>
              </a:rPr>
              <a:t>優點</a:t>
            </a:r>
            <a:r>
              <a:rPr lang="en-US" altLang="zh-CN" b="0" dirty="0">
                <a:effectLst/>
              </a:rPr>
              <a:t>:</a:t>
            </a:r>
            <a:endParaRPr lang="zh-CN" altLang="en-US" b="0" dirty="0">
              <a:effectLst/>
            </a:endParaRPr>
          </a:p>
          <a:p>
            <a:pPr marL="800100" lvl="2" indent="-342900">
              <a:buFont typeface="Arial" panose="020B0604020202020204" pitchFamily="34" charset="0"/>
              <a:buChar char="•"/>
            </a:pPr>
            <a:r>
              <a:rPr lang="zh-CN" altLang="en-US" sz="2000" dirty="0"/>
              <a:t>更簡潔，更簡單的</a:t>
            </a:r>
            <a:r>
              <a:rPr lang="en-US" altLang="zh-CN" sz="2000" dirty="0"/>
              <a:t>API</a:t>
            </a:r>
          </a:p>
          <a:p>
            <a:pPr marL="800100" lvl="2" indent="-342900">
              <a:buFont typeface="Arial" panose="020B0604020202020204" pitchFamily="34" charset="0"/>
              <a:buChar char="•"/>
            </a:pPr>
            <a:r>
              <a:rPr lang="zh-CN" altLang="en-US" sz="2000" dirty="0"/>
              <a:t>豐富的教程和可重複使用的代碼</a:t>
            </a:r>
          </a:p>
          <a:p>
            <a:pPr marL="800100" lvl="2" indent="-342900">
              <a:buFont typeface="Arial" panose="020B0604020202020204" pitchFamily="34" charset="0"/>
              <a:buChar char="•"/>
            </a:pPr>
            <a:r>
              <a:rPr lang="zh-CN" altLang="en-US" sz="2000" dirty="0"/>
              <a:t>更多的部署選項（直接並且通過</a:t>
            </a:r>
            <a:r>
              <a:rPr lang="en-US" altLang="zh-CN" sz="2000" dirty="0" err="1"/>
              <a:t>TensorFlow</a:t>
            </a:r>
            <a:r>
              <a:rPr lang="zh-CN" altLang="en-US" sz="2000" dirty="0"/>
              <a:t>後端），更簡單的模型匯出</a:t>
            </a:r>
          </a:p>
          <a:p>
            <a:pPr marL="800100" lvl="2" indent="-342900">
              <a:buFont typeface="Arial" panose="020B0604020202020204" pitchFamily="34" charset="0"/>
              <a:buChar char="•"/>
            </a:pPr>
            <a:r>
              <a:rPr lang="zh-CN" altLang="en-US" sz="2000" dirty="0"/>
              <a:t>支持多</a:t>
            </a:r>
            <a:r>
              <a:rPr lang="en-US" altLang="zh-CN" sz="2000" dirty="0"/>
              <a:t>GPU</a:t>
            </a:r>
            <a:r>
              <a:rPr lang="zh-CN" altLang="en-US" sz="2000" dirty="0"/>
              <a:t>訓練</a:t>
            </a:r>
          </a:p>
          <a:p>
            <a:r>
              <a:rPr lang="zh-CN" altLang="en-US" b="0" dirty="0">
                <a:effectLst/>
              </a:rPr>
              <a:t>缺點</a:t>
            </a:r>
            <a:r>
              <a:rPr lang="en-US" altLang="zh-CN" b="0" dirty="0">
                <a:effectLst/>
              </a:rPr>
              <a:t>:</a:t>
            </a:r>
          </a:p>
          <a:p>
            <a:pPr marL="744538" lvl="3" indent="-285750">
              <a:buFont typeface="Arial" panose="020B0604020202020204" pitchFamily="34" charset="0"/>
              <a:buChar char="•"/>
            </a:pPr>
            <a:r>
              <a:rPr lang="zh-CN" altLang="en-US" sz="2000" dirty="0"/>
              <a:t>過度封裝導致喪失靈活性，導致用戶在新增操作或是獲取底層的資料資訊時過於困難</a:t>
            </a:r>
          </a:p>
          <a:p>
            <a:pPr marL="744538" lvl="3" indent="-285750">
              <a:buFont typeface="Arial" panose="020B0604020202020204" pitchFamily="34" charset="0"/>
              <a:buChar char="•"/>
            </a:pPr>
            <a:r>
              <a:rPr lang="zh-CN" altLang="en-US" sz="2000" dirty="0"/>
              <a:t>許多</a:t>
            </a:r>
            <a:r>
              <a:rPr lang="en-US" altLang="zh-CN" sz="2000" dirty="0"/>
              <a:t>BUG</a:t>
            </a:r>
            <a:r>
              <a:rPr lang="zh-CN" altLang="en-US" sz="2000" dirty="0"/>
              <a:t>都隱藏于封裝之中，無法調試細節</a:t>
            </a:r>
          </a:p>
          <a:p>
            <a:pPr marL="744538" lvl="3" indent="-285750">
              <a:buFont typeface="Arial" panose="020B0604020202020204" pitchFamily="34" charset="0"/>
              <a:buChar char="•"/>
            </a:pPr>
            <a:r>
              <a:rPr lang="zh-CN" altLang="en-US" sz="2000" dirty="0"/>
              <a:t>初學者容易依賴于 </a:t>
            </a:r>
            <a:r>
              <a:rPr lang="en-US" altLang="zh-CN" sz="2000" dirty="0" err="1"/>
              <a:t>Keras</a:t>
            </a:r>
            <a:r>
              <a:rPr lang="en-US" altLang="zh-CN" sz="2000" dirty="0"/>
              <a:t> </a:t>
            </a:r>
            <a:r>
              <a:rPr lang="zh-CN" altLang="en-US" sz="2000" dirty="0"/>
              <a:t>的易使用性而忽略底層原理</a:t>
            </a:r>
          </a:p>
          <a:p>
            <a:endParaRPr lang="zh-TW" altLang="en-US" dirty="0"/>
          </a:p>
        </p:txBody>
      </p:sp>
    </p:spTree>
    <p:extLst>
      <p:ext uri="{BB962C8B-B14F-4D97-AF65-F5344CB8AC3E}">
        <p14:creationId xmlns:p14="http://schemas.microsoft.com/office/powerpoint/2010/main" val="107635602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r>
              <a:rPr lang="en-US" altLang="zh-TW" dirty="0"/>
              <a:t>  </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TW" dirty="0" err="1"/>
              <a:t>Theano</a:t>
            </a:r>
            <a:r>
              <a:rPr lang="en-US" altLang="zh-TW" dirty="0"/>
              <a:t> </a:t>
            </a:r>
            <a:r>
              <a:rPr lang="zh-TW" altLang="en-US" dirty="0"/>
              <a:t>和 </a:t>
            </a:r>
            <a:r>
              <a:rPr lang="en-US" altLang="zh-TW" dirty="0" err="1"/>
              <a:t>TensorFlow</a:t>
            </a:r>
            <a:r>
              <a:rPr lang="en-US" altLang="zh-TW" dirty="0"/>
              <a:t> </a:t>
            </a:r>
            <a:r>
              <a:rPr lang="zh-TW" altLang="en-US" dirty="0"/>
              <a:t>的</a:t>
            </a:r>
            <a:r>
              <a:rPr lang="en-US" altLang="zh-TW" dirty="0"/>
              <a:t>graphic computing</a:t>
            </a:r>
            <a:r>
              <a:rPr lang="zh-TW" altLang="en-US" dirty="0"/>
              <a:t>支援更通用的計算，而 </a:t>
            </a:r>
            <a:r>
              <a:rPr lang="en-US" altLang="zh-TW" dirty="0" err="1"/>
              <a:t>Keras</a:t>
            </a:r>
            <a:r>
              <a:rPr lang="en-US" altLang="zh-TW" dirty="0"/>
              <a:t> </a:t>
            </a:r>
            <a:r>
              <a:rPr lang="zh-TW" altLang="en-US" dirty="0"/>
              <a:t>則專精於深度學習。</a:t>
            </a:r>
            <a:endParaRPr lang="en-US" altLang="zh-TW" dirty="0"/>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r>
              <a:rPr lang="en-US" altLang="zh-TW" dirty="0" err="1"/>
              <a:t>Theano</a:t>
            </a:r>
            <a:r>
              <a:rPr lang="en-US" altLang="zh-TW" dirty="0"/>
              <a:t> </a:t>
            </a:r>
            <a:r>
              <a:rPr lang="zh-TW" altLang="en-US" dirty="0"/>
              <a:t>和 </a:t>
            </a:r>
            <a:r>
              <a:rPr lang="en-US" altLang="zh-TW" dirty="0" err="1"/>
              <a:t>TensorFlow</a:t>
            </a:r>
            <a:r>
              <a:rPr lang="en-US" altLang="zh-TW" dirty="0"/>
              <a:t> </a:t>
            </a:r>
            <a:r>
              <a:rPr lang="zh-TW" altLang="en-US" dirty="0"/>
              <a:t>更像是深度學習領域的 </a:t>
            </a:r>
            <a:r>
              <a:rPr lang="en-US" altLang="zh-TW" dirty="0" err="1"/>
              <a:t>NumPy</a:t>
            </a:r>
            <a:r>
              <a:rPr lang="zh-TW" altLang="en-US" dirty="0"/>
              <a:t>，而 </a:t>
            </a:r>
            <a:r>
              <a:rPr lang="en-US" altLang="zh-TW" dirty="0" err="1"/>
              <a:t>Keras</a:t>
            </a:r>
            <a:r>
              <a:rPr lang="en-US" altLang="zh-TW" dirty="0"/>
              <a:t> </a:t>
            </a:r>
            <a:r>
              <a:rPr lang="zh-TW" altLang="en-US" dirty="0"/>
              <a:t>則是這個領域的 </a:t>
            </a:r>
            <a:r>
              <a:rPr lang="en-US" altLang="zh-TW" dirty="0" err="1"/>
              <a:t>Scikit</a:t>
            </a:r>
            <a:r>
              <a:rPr lang="en-US" altLang="zh-TW" dirty="0"/>
              <a:t>-learn</a:t>
            </a:r>
            <a:r>
              <a:rPr lang="zh-TW" altLang="en-US" dirty="0"/>
              <a:t>。</a:t>
            </a:r>
            <a:endParaRPr lang="en-US" altLang="zh-TW" dirty="0"/>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r>
              <a:rPr lang="en-US" altLang="zh-TW" dirty="0" err="1"/>
              <a:t>Keras</a:t>
            </a:r>
            <a:r>
              <a:rPr lang="zh-TW" altLang="en-US" dirty="0"/>
              <a:t>它提供了目前為止最方便的 </a:t>
            </a:r>
            <a:r>
              <a:rPr lang="en-US" altLang="zh-TW" dirty="0"/>
              <a:t>API</a:t>
            </a:r>
            <a:r>
              <a:rPr lang="zh-TW" altLang="en-US" dirty="0"/>
              <a:t>，使用者只需要將高階的模組拼在一起，就可以設計神經網路，它大大降低了</a:t>
            </a:r>
            <a:r>
              <a:rPr lang="zh-TW" altLang="en-US" dirty="0">
                <a:solidFill>
                  <a:srgbClr val="0070C0"/>
                </a:solidFill>
                <a:effectLst/>
              </a:rPr>
              <a:t>程式設計過頭事務</a:t>
            </a:r>
            <a:r>
              <a:rPr lang="zh-TW" altLang="en-US" dirty="0"/>
              <a:t>（</a:t>
            </a:r>
            <a:r>
              <a:rPr lang="en-US" altLang="zh-TW" dirty="0"/>
              <a:t>code overhead</a:t>
            </a:r>
            <a:r>
              <a:rPr lang="zh-TW" altLang="en-US" dirty="0"/>
              <a:t>）和閱讀別人程式碼時的</a:t>
            </a:r>
            <a:r>
              <a:rPr lang="zh-TW" altLang="en-US" dirty="0">
                <a:solidFill>
                  <a:srgbClr val="0070C0"/>
                </a:solidFill>
                <a:effectLst/>
              </a:rPr>
              <a:t>理解過頭事務</a:t>
            </a:r>
            <a:r>
              <a:rPr lang="zh-TW" altLang="en-US" dirty="0"/>
              <a:t>（</a:t>
            </a:r>
            <a:r>
              <a:rPr lang="en-US" altLang="zh-TW" dirty="0"/>
              <a:t>cognitive overhead</a:t>
            </a:r>
            <a:r>
              <a:rPr lang="zh-TW" altLang="en-US" dirty="0"/>
              <a:t>）。</a:t>
            </a:r>
          </a:p>
        </p:txBody>
      </p:sp>
    </p:spTree>
    <p:extLst>
      <p:ext uri="{BB962C8B-B14F-4D97-AF65-F5344CB8AC3E}">
        <p14:creationId xmlns:p14="http://schemas.microsoft.com/office/powerpoint/2010/main" val="58518430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err="1"/>
              <a:t>Keras</a:t>
            </a:r>
            <a:r>
              <a:rPr lang="zh-TW" altLang="en-US" dirty="0">
                <a:solidFill>
                  <a:srgbClr val="FF0000"/>
                </a:solidFill>
              </a:rPr>
              <a:t>弗朗</a:t>
            </a:r>
            <a:r>
              <a:rPr lang="zh-TW" altLang="en-US" dirty="0"/>
              <a:t>索瓦</a:t>
            </a:r>
            <a:r>
              <a:rPr lang="en-US" altLang="zh-TW" dirty="0"/>
              <a:t>·</a:t>
            </a:r>
            <a:r>
              <a:rPr lang="zh-TW" altLang="en-US" dirty="0"/>
              <a:t>肖萊 </a:t>
            </a:r>
            <a:r>
              <a:rPr lang="en-US" altLang="zh-TW" dirty="0"/>
              <a:t>François </a:t>
            </a:r>
            <a:r>
              <a:rPr lang="en-US" altLang="zh-TW" dirty="0" err="1"/>
              <a:t>Chollet</a:t>
            </a:r>
            <a:endParaRPr lang="zh-TW" altLang="en-US" dirty="0"/>
          </a:p>
        </p:txBody>
      </p:sp>
      <p:sp>
        <p:nvSpPr>
          <p:cNvPr id="6" name="內容版面配置區 5"/>
          <p:cNvSpPr>
            <a:spLocks noGrp="1"/>
          </p:cNvSpPr>
          <p:nvPr>
            <p:ph idx="1"/>
          </p:nvPr>
        </p:nvSpPr>
        <p:spPr>
          <a:xfrm>
            <a:off x="179388" y="1153791"/>
            <a:ext cx="8785100" cy="5040312"/>
          </a:xfrm>
        </p:spPr>
        <p:txBody>
          <a:bodyPr/>
          <a:lstStyle/>
          <a:p>
            <a:r>
              <a:rPr lang="en-US" altLang="zh-TW" sz="2000" b="0" dirty="0" err="1">
                <a:effectLst/>
              </a:rPr>
              <a:t>Keras</a:t>
            </a:r>
            <a:r>
              <a:rPr lang="zh-TW" altLang="en-US" sz="2000" b="0" dirty="0">
                <a:effectLst/>
              </a:rPr>
              <a:t>是一個用</a:t>
            </a:r>
            <a:r>
              <a:rPr lang="en-US" altLang="zh-TW" sz="2000" b="0" dirty="0">
                <a:effectLst/>
              </a:rPr>
              <a:t>Python</a:t>
            </a:r>
            <a:r>
              <a:rPr lang="zh-TW" altLang="en-US" sz="2000" b="0" dirty="0">
                <a:effectLst/>
              </a:rPr>
              <a:t>編寫的開源神經網路程式庫，能夠在</a:t>
            </a:r>
            <a:r>
              <a:rPr lang="en-US" altLang="zh-TW" sz="2000" b="0" dirty="0" err="1">
                <a:effectLst/>
              </a:rPr>
              <a:t>TensorFlow</a:t>
            </a:r>
            <a:r>
              <a:rPr lang="zh-TW" altLang="en-US" sz="2000" b="0" dirty="0">
                <a:effectLst/>
              </a:rPr>
              <a:t>、</a:t>
            </a:r>
            <a:r>
              <a:rPr lang="en-US" altLang="zh-TW" sz="2000" b="0" dirty="0">
                <a:effectLst/>
              </a:rPr>
              <a:t>Microsoft Cognitive Toolkit</a:t>
            </a:r>
            <a:r>
              <a:rPr lang="zh-TW" altLang="en-US" sz="2000" b="0" dirty="0">
                <a:effectLst/>
              </a:rPr>
              <a:t>、</a:t>
            </a:r>
            <a:r>
              <a:rPr lang="en-US" altLang="zh-TW" sz="2000" b="0" dirty="0" err="1">
                <a:effectLst/>
              </a:rPr>
              <a:t>Theano</a:t>
            </a:r>
            <a:r>
              <a:rPr lang="zh-TW" altLang="en-US" sz="2000" b="0" dirty="0">
                <a:effectLst/>
              </a:rPr>
              <a:t>或</a:t>
            </a:r>
            <a:r>
              <a:rPr lang="en-US" altLang="zh-TW" sz="2000" b="0" dirty="0" err="1">
                <a:effectLst/>
              </a:rPr>
              <a:t>PlaidML</a:t>
            </a:r>
            <a:r>
              <a:rPr lang="zh-TW" altLang="en-US" sz="2000" b="0">
                <a:effectLst/>
              </a:rPr>
              <a:t>之上執行。</a:t>
            </a:r>
            <a:endParaRPr lang="en-US" altLang="zh-TW" sz="2000" b="0">
              <a:effectLst/>
            </a:endParaRPr>
          </a:p>
          <a:p>
            <a:endParaRPr lang="en-US" altLang="zh-TW" sz="2000" b="0">
              <a:effectLst/>
            </a:endParaRPr>
          </a:p>
          <a:p>
            <a:r>
              <a:rPr lang="en-US" altLang="zh-TW" sz="2000" b="0">
                <a:effectLst/>
              </a:rPr>
              <a:t>Keras</a:t>
            </a:r>
            <a:r>
              <a:rPr lang="zh-TW" altLang="en-US" sz="2000" b="0" dirty="0">
                <a:effectLst/>
              </a:rPr>
              <a:t>旨在快速實現深度神經網路，專注於用戶友好、模組化和可延伸性，是</a:t>
            </a:r>
            <a:r>
              <a:rPr lang="en-US" altLang="zh-TW" sz="2000" b="0" dirty="0">
                <a:effectLst/>
              </a:rPr>
              <a:t>ONEIROS</a:t>
            </a:r>
            <a:r>
              <a:rPr lang="zh-TW" altLang="en-US" sz="2000" b="0" dirty="0">
                <a:effectLst/>
              </a:rPr>
              <a:t>（開放式神經電子智慧機器人作業系統）專案研究工作的部分產物</a:t>
            </a:r>
            <a:r>
              <a:rPr lang="en-US" altLang="zh-TW" sz="2000" b="0" dirty="0">
                <a:effectLst/>
              </a:rPr>
              <a:t>[3]</a:t>
            </a:r>
            <a:r>
              <a:rPr lang="zh-TW" altLang="en-US" sz="2000" b="0" dirty="0">
                <a:effectLst/>
              </a:rPr>
              <a:t>，主要作者和維護者是</a:t>
            </a:r>
            <a:r>
              <a:rPr lang="en-US" altLang="zh-TW" sz="2000" b="0" dirty="0">
                <a:solidFill>
                  <a:srgbClr val="FF0000"/>
                </a:solidFill>
                <a:effectLst/>
              </a:rPr>
              <a:t>Google</a:t>
            </a:r>
            <a:r>
              <a:rPr lang="zh-TW" altLang="en-US" sz="2000" b="0" dirty="0">
                <a:solidFill>
                  <a:srgbClr val="FF0000"/>
                </a:solidFill>
                <a:effectLst/>
              </a:rPr>
              <a:t>工程師 弗朗索瓦</a:t>
            </a:r>
            <a:r>
              <a:rPr lang="en-US" altLang="zh-TW" sz="2000" b="0" dirty="0">
                <a:solidFill>
                  <a:srgbClr val="FF0000"/>
                </a:solidFill>
                <a:effectLst/>
              </a:rPr>
              <a:t>·</a:t>
            </a:r>
            <a:r>
              <a:rPr lang="zh-TW" altLang="en-US" sz="2000" b="0" dirty="0">
                <a:solidFill>
                  <a:srgbClr val="FF0000"/>
                </a:solidFill>
                <a:effectLst/>
              </a:rPr>
              <a:t>肖萊</a:t>
            </a:r>
            <a:r>
              <a:rPr lang="zh-TW" altLang="en-US" sz="2000" b="0" dirty="0">
                <a:effectLst/>
              </a:rPr>
              <a:t>。肖萊也是</a:t>
            </a:r>
            <a:r>
              <a:rPr lang="en-US" altLang="zh-TW" sz="2000" b="0" dirty="0" err="1">
                <a:effectLst/>
              </a:rPr>
              <a:t>XCeption</a:t>
            </a:r>
            <a:r>
              <a:rPr lang="zh-TW" altLang="en-US" sz="2000" b="0" dirty="0">
                <a:effectLst/>
              </a:rPr>
              <a:t>深度神經網路模型</a:t>
            </a:r>
            <a:r>
              <a:rPr lang="zh-TW" altLang="en-US" sz="2000" b="0">
                <a:effectLst/>
              </a:rPr>
              <a:t>的作者</a:t>
            </a:r>
            <a:r>
              <a:rPr lang="zh-TW" altLang="en-US" sz="2000"/>
              <a:t>。</a:t>
            </a:r>
            <a:endParaRPr lang="zh-TW" altLang="en-US" sz="2000" dirty="0"/>
          </a:p>
          <a:p>
            <a:endParaRPr lang="zh-TW" altLang="en-US" sz="2000" dirty="0"/>
          </a:p>
          <a:p>
            <a:r>
              <a:rPr lang="en-US" altLang="zh-TW" sz="2000" b="0" dirty="0">
                <a:effectLst/>
              </a:rPr>
              <a:t>2017</a:t>
            </a:r>
            <a:r>
              <a:rPr lang="zh-TW" altLang="en-US" sz="2000" b="0" dirty="0">
                <a:effectLst/>
              </a:rPr>
              <a:t>年，</a:t>
            </a:r>
            <a:r>
              <a:rPr lang="en-US" altLang="zh-TW" sz="2000" b="0" dirty="0">
                <a:solidFill>
                  <a:srgbClr val="FF0000"/>
                </a:solidFill>
                <a:effectLst/>
              </a:rPr>
              <a:t>Google</a:t>
            </a:r>
            <a:r>
              <a:rPr lang="zh-TW" altLang="en-US" sz="2000" b="0" dirty="0">
                <a:solidFill>
                  <a:srgbClr val="FF0000"/>
                </a:solidFill>
                <a:effectLst/>
              </a:rPr>
              <a:t>的</a:t>
            </a:r>
            <a:r>
              <a:rPr lang="en-US" altLang="zh-TW" sz="2000" b="0" dirty="0" err="1">
                <a:solidFill>
                  <a:srgbClr val="FF0000"/>
                </a:solidFill>
                <a:effectLst/>
              </a:rPr>
              <a:t>TensorFlow</a:t>
            </a:r>
            <a:r>
              <a:rPr lang="zh-TW" altLang="en-US" sz="2000" b="0" dirty="0">
                <a:solidFill>
                  <a:srgbClr val="FF0000"/>
                </a:solidFill>
                <a:effectLst/>
              </a:rPr>
              <a:t>團隊決定在</a:t>
            </a:r>
            <a:r>
              <a:rPr lang="en-US" altLang="zh-TW" sz="2000" b="0" dirty="0" err="1">
                <a:solidFill>
                  <a:srgbClr val="FF0000"/>
                </a:solidFill>
                <a:effectLst/>
              </a:rPr>
              <a:t>TensorFlow</a:t>
            </a:r>
            <a:r>
              <a:rPr lang="zh-TW" altLang="en-US" sz="2000" b="0" dirty="0">
                <a:solidFill>
                  <a:srgbClr val="FF0000"/>
                </a:solidFill>
                <a:effectLst/>
              </a:rPr>
              <a:t>核心庫中支援</a:t>
            </a:r>
            <a:r>
              <a:rPr lang="en-US" altLang="zh-TW" sz="2000" b="0" dirty="0" err="1">
                <a:solidFill>
                  <a:srgbClr val="FF0000"/>
                </a:solidFill>
                <a:effectLst/>
              </a:rPr>
              <a:t>Keras</a:t>
            </a:r>
            <a:r>
              <a:rPr lang="en-US" altLang="zh-TW" sz="2000" b="0" dirty="0">
                <a:effectLst/>
              </a:rPr>
              <a:t>[5]</a:t>
            </a:r>
            <a:r>
              <a:rPr lang="zh-TW" altLang="en-US" sz="2000" b="0" dirty="0">
                <a:effectLst/>
              </a:rPr>
              <a:t>。 </a:t>
            </a:r>
            <a:r>
              <a:rPr lang="en-US" altLang="zh-TW" sz="2000" b="0" dirty="0" err="1">
                <a:effectLst/>
              </a:rPr>
              <a:t>Chollet</a:t>
            </a:r>
            <a:r>
              <a:rPr lang="zh-TW" altLang="en-US" sz="2000" b="0" dirty="0">
                <a:effectLst/>
              </a:rPr>
              <a:t>解釋道，</a:t>
            </a:r>
            <a:r>
              <a:rPr lang="en-US" altLang="zh-TW" sz="2000" b="0" dirty="0" err="1">
                <a:solidFill>
                  <a:srgbClr val="0070C0"/>
                </a:solidFill>
                <a:effectLst/>
              </a:rPr>
              <a:t>Keras</a:t>
            </a:r>
            <a:r>
              <a:rPr lang="zh-TW" altLang="en-US" sz="2000" b="0" dirty="0">
                <a:solidFill>
                  <a:srgbClr val="0070C0"/>
                </a:solidFill>
                <a:effectLst/>
              </a:rPr>
              <a:t>被認為是一個</a:t>
            </a:r>
            <a:r>
              <a:rPr lang="zh-TW" altLang="en-US" sz="2000" b="0" dirty="0">
                <a:solidFill>
                  <a:srgbClr val="FF0000"/>
                </a:solidFill>
                <a:effectLst/>
              </a:rPr>
              <a:t>介面</a:t>
            </a:r>
            <a:r>
              <a:rPr lang="zh-TW" altLang="en-US" sz="2000" b="0" dirty="0">
                <a:effectLst/>
              </a:rPr>
              <a:t>，而非獨立的機器學習框架。它提供了更進階別、更直觀的抽象集，無論使用何種計算後端，用戶都可以輕鬆地開發深度</a:t>
            </a:r>
            <a:r>
              <a:rPr lang="zh-TW" altLang="en-US" sz="2000" b="0">
                <a:effectLst/>
              </a:rPr>
              <a:t>學習模型。</a:t>
            </a:r>
            <a:r>
              <a:rPr lang="zh-TW" altLang="en-US" sz="2000" b="0" dirty="0">
                <a:effectLst/>
              </a:rPr>
              <a:t>微軟也向</a:t>
            </a:r>
            <a:r>
              <a:rPr lang="en-US" altLang="zh-TW" sz="2000" b="0" dirty="0" err="1">
                <a:effectLst/>
              </a:rPr>
              <a:t>Keras</a:t>
            </a:r>
            <a:r>
              <a:rPr lang="zh-TW" altLang="en-US" sz="2000" b="0" dirty="0">
                <a:effectLst/>
              </a:rPr>
              <a:t>添加了</a:t>
            </a:r>
            <a:r>
              <a:rPr lang="en-US" altLang="zh-TW" sz="2000" b="0" dirty="0">
                <a:effectLst/>
              </a:rPr>
              <a:t>CNTK</a:t>
            </a:r>
            <a:r>
              <a:rPr lang="zh-TW" altLang="en-US" sz="2000" b="0" dirty="0">
                <a:effectLst/>
              </a:rPr>
              <a:t>後端，自</a:t>
            </a:r>
            <a:r>
              <a:rPr lang="en-US" altLang="zh-TW" sz="2000" b="0" dirty="0">
                <a:effectLst/>
              </a:rPr>
              <a:t>CNTK v2.0</a:t>
            </a:r>
            <a:r>
              <a:rPr lang="zh-TW" altLang="en-US" sz="2000" b="0" dirty="0">
                <a:effectLst/>
              </a:rPr>
              <a:t>開始</a:t>
            </a:r>
          </a:p>
        </p:txBody>
      </p:sp>
    </p:spTree>
    <p:extLst>
      <p:ext uri="{BB962C8B-B14F-4D97-AF65-F5344CB8AC3E}">
        <p14:creationId xmlns:p14="http://schemas.microsoft.com/office/powerpoint/2010/main" val="194960785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後端實現 </a:t>
            </a:r>
            <a:r>
              <a:rPr lang="en-US" altLang="zh-TW"/>
              <a:t>(Implementation)</a:t>
            </a:r>
            <a:endParaRPr lang="zh-TW" altLang="en-US"/>
          </a:p>
        </p:txBody>
      </p:sp>
      <p:sp>
        <p:nvSpPr>
          <p:cNvPr id="3" name="內容版面配置區 2"/>
          <p:cNvSpPr>
            <a:spLocks noGrp="1"/>
          </p:cNvSpPr>
          <p:nvPr>
            <p:ph idx="1"/>
          </p:nvPr>
        </p:nvSpPr>
        <p:spPr/>
        <p:txBody>
          <a:bodyPr/>
          <a:lstStyle/>
          <a:p>
            <a:r>
              <a:rPr lang="en-US" altLang="zh-TW" dirty="0" err="1"/>
              <a:t>Keras</a:t>
            </a:r>
            <a:r>
              <a:rPr lang="zh-TW" altLang="en-US" dirty="0"/>
              <a:t>是由</a:t>
            </a:r>
            <a:r>
              <a:rPr lang="en-US" altLang="zh-TW" dirty="0"/>
              <a:t>Python</a:t>
            </a:r>
            <a:r>
              <a:rPr lang="zh-TW" altLang="en-US" dirty="0"/>
              <a:t>編寫而成的，後端實現是基於</a:t>
            </a:r>
            <a:r>
              <a:rPr lang="en-US" altLang="zh-TW" dirty="0" err="1"/>
              <a:t>Tensorflow</a:t>
            </a:r>
            <a:r>
              <a:rPr lang="zh-TW" altLang="en-US" dirty="0"/>
              <a:t>，</a:t>
            </a:r>
            <a:r>
              <a:rPr lang="en-US" altLang="zh-TW" dirty="0"/>
              <a:t>CNTK</a:t>
            </a:r>
            <a:r>
              <a:rPr lang="zh-TW" altLang="en-US" dirty="0"/>
              <a:t>或</a:t>
            </a:r>
            <a:r>
              <a:rPr lang="en-US" altLang="zh-TW" dirty="0" err="1"/>
              <a:t>Theano</a:t>
            </a:r>
            <a:endParaRPr lang="zh-TW" altLang="en-US" dirty="0"/>
          </a:p>
        </p:txBody>
      </p:sp>
      <p:pic>
        <p:nvPicPr>
          <p:cNvPr id="4" name="圖片 3"/>
          <p:cNvPicPr>
            <a:picLocks noChangeAspect="1"/>
          </p:cNvPicPr>
          <p:nvPr/>
        </p:nvPicPr>
        <p:blipFill>
          <a:blip r:embed="rId2"/>
          <a:stretch>
            <a:fillRect/>
          </a:stretch>
        </p:blipFill>
        <p:spPr>
          <a:xfrm>
            <a:off x="927274" y="2132856"/>
            <a:ext cx="6768752" cy="3309168"/>
          </a:xfrm>
          <a:prstGeom prst="rect">
            <a:avLst/>
          </a:prstGeom>
        </p:spPr>
      </p:pic>
      <p:sp>
        <p:nvSpPr>
          <p:cNvPr id="5" name="矩形 4"/>
          <p:cNvSpPr/>
          <p:nvPr/>
        </p:nvSpPr>
        <p:spPr>
          <a:xfrm>
            <a:off x="509198" y="5913311"/>
            <a:ext cx="8383281" cy="646331"/>
          </a:xfrm>
          <a:prstGeom prst="rect">
            <a:avLst/>
          </a:prstGeom>
        </p:spPr>
        <p:txBody>
          <a:bodyPr wrap="square">
            <a:spAutoFit/>
          </a:bodyPr>
          <a:lstStyle/>
          <a:p>
            <a:r>
              <a:rPr lang="en-US" altLang="zh-TW" sz="1200" dirty="0" err="1"/>
              <a:t>Theano</a:t>
            </a:r>
            <a:r>
              <a:rPr lang="zh-TW" altLang="en-US" sz="1200" dirty="0"/>
              <a:t>是一個</a:t>
            </a:r>
            <a:r>
              <a:rPr lang="en-US" altLang="zh-TW" sz="1200" dirty="0"/>
              <a:t>Python</a:t>
            </a:r>
            <a:r>
              <a:rPr lang="zh-TW" altLang="en-US" sz="1200" dirty="0"/>
              <a:t>庫和優化編譯器，用於處理和評估數學表達式，尤其是矩陣值的數學表達式。</a:t>
            </a:r>
            <a:endParaRPr lang="en-US" altLang="zh-TW" sz="1200" dirty="0"/>
          </a:p>
          <a:p>
            <a:endParaRPr lang="en-US" altLang="zh-TW" sz="1200" dirty="0"/>
          </a:p>
          <a:p>
            <a:r>
              <a:rPr lang="en-US" altLang="zh-TW" sz="1200" dirty="0"/>
              <a:t>Eigen</a:t>
            </a:r>
            <a:r>
              <a:rPr lang="zh-TW" altLang="en-US" sz="1200" dirty="0"/>
              <a:t>是用於線性代數，矩陣和矢量運算，幾何變換，數值求解器和相關算法的模板標頭的高級</a:t>
            </a:r>
            <a:r>
              <a:rPr lang="en-US" altLang="zh-TW" sz="1200" dirty="0"/>
              <a:t>C ++</a:t>
            </a:r>
            <a:r>
              <a:rPr lang="zh-TW" altLang="en-US" sz="1200" dirty="0"/>
              <a:t>庫</a:t>
            </a:r>
          </a:p>
        </p:txBody>
      </p:sp>
      <p:sp>
        <p:nvSpPr>
          <p:cNvPr id="6" name="矩形 5"/>
          <p:cNvSpPr/>
          <p:nvPr/>
        </p:nvSpPr>
        <p:spPr>
          <a:xfrm>
            <a:off x="539552" y="5559275"/>
            <a:ext cx="8424936" cy="459196"/>
          </a:xfrm>
          <a:prstGeom prst="rect">
            <a:avLst/>
          </a:prstGeom>
        </p:spPr>
        <p:txBody>
          <a:bodyPr wrap="square">
            <a:spAutoFit/>
          </a:bodyPr>
          <a:lstStyle/>
          <a:p>
            <a:r>
              <a:rPr lang="en-US" altLang="zh-TW" sz="1200" dirty="0"/>
              <a:t>Microsoft Cognitive Toolkit</a:t>
            </a:r>
            <a:r>
              <a:rPr lang="zh-TW" altLang="en-US" sz="1200" dirty="0"/>
              <a:t>，前稱</a:t>
            </a:r>
            <a:r>
              <a:rPr lang="en-US" altLang="zh-TW" sz="1200" dirty="0"/>
              <a:t>CNTK</a:t>
            </a:r>
            <a:r>
              <a:rPr lang="zh-TW" altLang="en-US" sz="1200" dirty="0"/>
              <a:t>，是一個由微軟研究院開發的深度學習框架。</a:t>
            </a:r>
            <a:r>
              <a:rPr lang="en-US" altLang="zh-TW" sz="1200" dirty="0"/>
              <a:t>Microsoft Cognitive Toolkit</a:t>
            </a:r>
            <a:r>
              <a:rPr lang="zh-TW" altLang="en-US" sz="1200" dirty="0"/>
              <a:t>通過有向圖將神經網路變化為一系列計算步驟</a:t>
            </a:r>
          </a:p>
        </p:txBody>
      </p:sp>
    </p:spTree>
    <p:extLst>
      <p:ext uri="{BB962C8B-B14F-4D97-AF65-F5344CB8AC3E}">
        <p14:creationId xmlns:p14="http://schemas.microsoft.com/office/powerpoint/2010/main" val="371104703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b="0" dirty="0" err="1">
                <a:effectLst/>
              </a:rPr>
              <a:t>Keras</a:t>
            </a:r>
            <a:r>
              <a:rPr lang="zh-TW" altLang="en-US" b="0" dirty="0">
                <a:effectLst/>
              </a:rPr>
              <a:t>發展的要義是：將想法快速轉換實驗成果，（類似</a:t>
            </a:r>
            <a:r>
              <a:rPr lang="en-US" altLang="zh-TW" b="0" dirty="0">
                <a:effectLst/>
              </a:rPr>
              <a:t>Python</a:t>
            </a:r>
            <a:r>
              <a:rPr lang="zh-TW" altLang="en-US" b="0" dirty="0">
                <a:effectLst/>
              </a:rPr>
              <a:t>的理念：人生苦短，我用</a:t>
            </a:r>
            <a:r>
              <a:rPr lang="en-US" altLang="zh-TW" b="0" dirty="0">
                <a:effectLst/>
              </a:rPr>
              <a:t>Python</a:t>
            </a:r>
            <a:r>
              <a:rPr lang="zh-TW" altLang="en-US" b="0" dirty="0">
                <a:effectLst/>
              </a:rPr>
              <a:t>），正因為這樣，</a:t>
            </a:r>
            <a:r>
              <a:rPr lang="en-US" altLang="zh-TW" b="0" dirty="0" err="1">
                <a:effectLst/>
              </a:rPr>
              <a:t>Keras</a:t>
            </a:r>
            <a:r>
              <a:rPr lang="zh-TW" altLang="en-US" b="0" dirty="0">
                <a:effectLst/>
              </a:rPr>
              <a:t>很適合做研究使用</a:t>
            </a:r>
            <a:r>
              <a:rPr lang="zh-TW" altLang="en-US" dirty="0"/>
              <a:t>。</a:t>
            </a:r>
          </a:p>
          <a:p>
            <a:endParaRPr lang="zh-TW" altLang="en-US" dirty="0"/>
          </a:p>
          <a:p>
            <a:r>
              <a:rPr lang="zh-TW" altLang="en-US" dirty="0"/>
              <a:t>如果你對深度學習庫有以下要求：</a:t>
            </a:r>
          </a:p>
          <a:p>
            <a:endParaRPr lang="zh-TW" altLang="en-US" dirty="0"/>
          </a:p>
          <a:p>
            <a:pPr marL="342900" indent="-342900">
              <a:buFont typeface="Arial" panose="020B0604020202020204" pitchFamily="34" charset="0"/>
              <a:buChar char="•"/>
            </a:pPr>
            <a:r>
              <a:rPr lang="zh-TW" altLang="en-US" b="0" dirty="0">
                <a:effectLst/>
              </a:rPr>
              <a:t>能夠快速的、簡便的實現</a:t>
            </a:r>
            <a:r>
              <a:rPr lang="en-US" altLang="zh-TW" b="0" dirty="0">
                <a:effectLst/>
              </a:rPr>
              <a:t>idea</a:t>
            </a:r>
          </a:p>
          <a:p>
            <a:pPr marL="342900" indent="-342900">
              <a:buFont typeface="Arial" panose="020B0604020202020204" pitchFamily="34" charset="0"/>
              <a:buChar char="•"/>
            </a:pPr>
            <a:r>
              <a:rPr lang="zh-TW" altLang="en-US" b="0" dirty="0">
                <a:effectLst/>
              </a:rPr>
              <a:t>支援</a:t>
            </a:r>
            <a:r>
              <a:rPr lang="en-US" altLang="zh-TW" b="0" dirty="0">
                <a:effectLst/>
              </a:rPr>
              <a:t>CNN</a:t>
            </a:r>
            <a:r>
              <a:rPr lang="zh-TW" altLang="en-US" b="0" dirty="0">
                <a:effectLst/>
              </a:rPr>
              <a:t>和</a:t>
            </a:r>
            <a:r>
              <a:rPr lang="en-US" altLang="zh-TW" b="0" dirty="0">
                <a:effectLst/>
              </a:rPr>
              <a:t>RNN</a:t>
            </a:r>
          </a:p>
          <a:p>
            <a:pPr marL="342900" indent="-342900">
              <a:buFont typeface="Arial" panose="020B0604020202020204" pitchFamily="34" charset="0"/>
              <a:buChar char="•"/>
            </a:pPr>
            <a:r>
              <a:rPr lang="zh-TW" altLang="en-US" b="0" dirty="0">
                <a:effectLst/>
              </a:rPr>
              <a:t>在</a:t>
            </a:r>
            <a:r>
              <a:rPr lang="en-US" altLang="zh-TW" b="0" dirty="0">
                <a:effectLst/>
              </a:rPr>
              <a:t>CPU</a:t>
            </a:r>
            <a:r>
              <a:rPr lang="zh-TW" altLang="en-US" b="0" dirty="0">
                <a:effectLst/>
              </a:rPr>
              <a:t>和</a:t>
            </a:r>
            <a:r>
              <a:rPr lang="en-US" altLang="zh-TW" b="0" dirty="0">
                <a:effectLst/>
              </a:rPr>
              <a:t>GPU</a:t>
            </a:r>
            <a:r>
              <a:rPr lang="zh-TW" altLang="en-US" b="0" dirty="0">
                <a:effectLst/>
              </a:rPr>
              <a:t>上快速切換</a:t>
            </a:r>
          </a:p>
          <a:p>
            <a:pPr marL="342900" indent="-342900">
              <a:buFont typeface="Arial" panose="020B0604020202020204" pitchFamily="34" charset="0"/>
              <a:buChar char="•"/>
            </a:pPr>
            <a:r>
              <a:rPr lang="zh-TW" altLang="en-US" b="0" dirty="0">
                <a:effectLst/>
              </a:rPr>
              <a:t>那麼</a:t>
            </a:r>
            <a:r>
              <a:rPr lang="en-US" altLang="zh-TW" b="0" dirty="0" err="1">
                <a:effectLst/>
              </a:rPr>
              <a:t>Keras</a:t>
            </a:r>
            <a:r>
              <a:rPr lang="zh-TW" altLang="en-US" b="0" dirty="0">
                <a:effectLst/>
              </a:rPr>
              <a:t>會是一個非常好的選擇</a:t>
            </a:r>
          </a:p>
        </p:txBody>
      </p:sp>
    </p:spTree>
    <p:extLst>
      <p:ext uri="{BB962C8B-B14F-4D97-AF65-F5344CB8AC3E}">
        <p14:creationId xmlns:p14="http://schemas.microsoft.com/office/powerpoint/2010/main" val="22061717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endParaRPr lang="zh-TW" altLang="en-US"/>
          </a:p>
        </p:txBody>
      </p:sp>
      <p:sp>
        <p:nvSpPr>
          <p:cNvPr id="6" name="內容版面配置區 5"/>
          <p:cNvSpPr>
            <a:spLocks noGrp="1"/>
          </p:cNvSpPr>
          <p:nvPr>
            <p:ph idx="1"/>
          </p:nvPr>
        </p:nvSpPr>
        <p:spPr/>
        <p:txBody>
          <a:bodyPr/>
          <a:lstStyle/>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err="1"/>
              <a:t>Keras</a:t>
            </a:r>
            <a:r>
              <a:rPr lang="en-US" altLang="zh-TW" dirty="0"/>
              <a:t> and </a:t>
            </a:r>
            <a:r>
              <a:rPr lang="en-US" altLang="zh-TW" dirty="0" err="1"/>
              <a:t>TensorFlow</a:t>
            </a:r>
            <a:r>
              <a:rPr lang="en-US" altLang="zh-TW" dirty="0"/>
              <a:t> </a:t>
            </a:r>
            <a:r>
              <a:rPr lang="en-US" altLang="zh-TW" dirty="0">
                <a:solidFill>
                  <a:schemeClr val="accent2">
                    <a:lumMod val="60000"/>
                    <a:lumOff val="40000"/>
                  </a:schemeClr>
                </a:solidFill>
              </a:rPr>
              <a:t>have a complicated history together</a:t>
            </a:r>
            <a:r>
              <a:rPr lang="en-US" altLang="zh-TW" dirty="0"/>
              <a:t>. Read this section for the Cliff’s Notes of their love affair. With </a:t>
            </a:r>
            <a:r>
              <a:rPr lang="en-US" altLang="zh-TW" dirty="0" err="1"/>
              <a:t>TensorFlow</a:t>
            </a:r>
            <a:r>
              <a:rPr lang="en-US" altLang="zh-TW" dirty="0"/>
              <a:t> 2.0, you should be using </a:t>
            </a:r>
            <a:r>
              <a:rPr lang="en-US" altLang="zh-TW" dirty="0" err="1">
                <a:solidFill>
                  <a:srgbClr val="7030A0"/>
                </a:solidFill>
              </a:rPr>
              <a:t>tf.keras</a:t>
            </a:r>
            <a:r>
              <a:rPr lang="en-US" altLang="zh-TW" dirty="0"/>
              <a:t> rather than the separate </a:t>
            </a:r>
            <a:r>
              <a:rPr lang="en-US" altLang="zh-TW" dirty="0" err="1"/>
              <a:t>Keras</a:t>
            </a:r>
            <a:r>
              <a:rPr lang="en-US" altLang="zh-TW" dirty="0"/>
              <a:t> package.</a:t>
            </a:r>
            <a:endParaRPr lang="zh-TW" altLang="en-US" dirty="0"/>
          </a:p>
        </p:txBody>
      </p:sp>
      <p:pic>
        <p:nvPicPr>
          <p:cNvPr id="7" name="圖片 6"/>
          <p:cNvPicPr>
            <a:picLocks noChangeAspect="1"/>
          </p:cNvPicPr>
          <p:nvPr/>
        </p:nvPicPr>
        <p:blipFill>
          <a:blip r:embed="rId2"/>
          <a:stretch>
            <a:fillRect/>
          </a:stretch>
        </p:blipFill>
        <p:spPr>
          <a:xfrm>
            <a:off x="683568" y="260648"/>
            <a:ext cx="7272808" cy="4787932"/>
          </a:xfrm>
          <a:prstGeom prst="rect">
            <a:avLst/>
          </a:prstGeom>
        </p:spPr>
      </p:pic>
    </p:spTree>
    <p:extLst>
      <p:ext uri="{BB962C8B-B14F-4D97-AF65-F5344CB8AC3E}">
        <p14:creationId xmlns:p14="http://schemas.microsoft.com/office/powerpoint/2010/main" val="397203454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r>
              <a:rPr lang="zh-TW" altLang="en-US" dirty="0"/>
              <a:t>和</a:t>
            </a:r>
            <a:r>
              <a:rPr lang="en-US" altLang="zh-TW" dirty="0" err="1"/>
              <a:t>TensorFlow</a:t>
            </a:r>
            <a:r>
              <a:rPr lang="zh-TW" altLang="en-US" dirty="0"/>
              <a:t>之間的交織關係</a:t>
            </a:r>
          </a:p>
        </p:txBody>
      </p:sp>
      <p:sp>
        <p:nvSpPr>
          <p:cNvPr id="3" name="內容版面配置區 2"/>
          <p:cNvSpPr>
            <a:spLocks noGrp="1"/>
          </p:cNvSpPr>
          <p:nvPr>
            <p:ph idx="1"/>
          </p:nvPr>
        </p:nvSpPr>
        <p:spPr/>
        <p:txBody>
          <a:bodyPr/>
          <a:lstStyle/>
          <a:p>
            <a:r>
              <a:rPr lang="en-US" altLang="zh-TW" dirty="0" err="1"/>
              <a:t>TensorFlow</a:t>
            </a:r>
            <a:r>
              <a:rPr lang="zh-TW" altLang="en-US" dirty="0"/>
              <a:t>是一個功能非常強大的框架，但是長期以來一直遭受可用性問題的困擾，尤其是一個龐大的</a:t>
            </a:r>
            <a:r>
              <a:rPr lang="en-US" altLang="zh-TW" dirty="0"/>
              <a:t>API</a:t>
            </a:r>
            <a:r>
              <a:rPr lang="zh-TW" altLang="en-US" dirty="0"/>
              <a:t>（有時甚至是令人困惑的</a:t>
            </a:r>
            <a:r>
              <a:rPr lang="en-US" altLang="zh-TW" dirty="0"/>
              <a:t>API</a:t>
            </a:r>
            <a:r>
              <a:rPr lang="zh-TW" altLang="en-US" dirty="0"/>
              <a:t>）。</a:t>
            </a:r>
            <a:endParaRPr lang="en-US" altLang="zh-TW" dirty="0"/>
          </a:p>
          <a:p>
            <a:r>
              <a:rPr lang="zh-TW" altLang="en-US" dirty="0"/>
              <a:t> </a:t>
            </a:r>
            <a:endParaRPr lang="en-US" altLang="zh-TW" dirty="0"/>
          </a:p>
          <a:p>
            <a:r>
              <a:rPr lang="en-US" altLang="zh-TW" dirty="0" err="1"/>
              <a:t>TensorFlow</a:t>
            </a:r>
            <a:r>
              <a:rPr lang="en-US" altLang="zh-TW" dirty="0"/>
              <a:t> 2</a:t>
            </a:r>
            <a:r>
              <a:rPr lang="zh-TW" altLang="en-US" dirty="0"/>
              <a:t>在很大程度上解決了這些問題。 </a:t>
            </a:r>
            <a:endParaRPr lang="en-US" altLang="zh-TW" dirty="0"/>
          </a:p>
          <a:p>
            <a:r>
              <a:rPr lang="zh-TW" altLang="en-US" dirty="0"/>
              <a:t>這項工作的中心有兩件事：</a:t>
            </a:r>
            <a:r>
              <a:rPr lang="en-US" altLang="zh-TW" dirty="0">
                <a:solidFill>
                  <a:srgbClr val="7030A0"/>
                </a:solidFill>
              </a:rPr>
              <a:t>Eager execution </a:t>
            </a:r>
            <a:r>
              <a:rPr lang="zh-TW" altLang="en-US" dirty="0"/>
              <a:t>和</a:t>
            </a:r>
            <a:r>
              <a:rPr lang="en-US" altLang="zh-TW" dirty="0" err="1">
                <a:solidFill>
                  <a:srgbClr val="7030A0"/>
                </a:solidFill>
              </a:rPr>
              <a:t>Keras</a:t>
            </a:r>
            <a:r>
              <a:rPr lang="en-US" altLang="zh-TW" dirty="0">
                <a:solidFill>
                  <a:srgbClr val="7030A0"/>
                </a:solidFill>
              </a:rPr>
              <a:t> API</a:t>
            </a:r>
            <a:r>
              <a:rPr lang="zh-TW" altLang="en-US" dirty="0"/>
              <a:t>。</a:t>
            </a:r>
            <a:endParaRPr lang="en-US" altLang="zh-TW" dirty="0"/>
          </a:p>
          <a:p>
            <a:pPr marL="342900" indent="-342900">
              <a:buFont typeface="Arial" panose="020B0604020202020204" pitchFamily="34" charset="0"/>
              <a:buChar char="•"/>
            </a:pPr>
            <a:r>
              <a:rPr lang="en-US" altLang="zh-TW" dirty="0"/>
              <a:t>Eager execution</a:t>
            </a:r>
            <a:r>
              <a:rPr lang="zh-TW" altLang="en-US" dirty="0"/>
              <a:t>為</a:t>
            </a:r>
            <a:r>
              <a:rPr lang="en-US" altLang="zh-TW" dirty="0" err="1"/>
              <a:t>TensorFlow</a:t>
            </a:r>
            <a:r>
              <a:rPr lang="zh-TW" altLang="en-US" u="sng" dirty="0"/>
              <a:t>帶來了</a:t>
            </a:r>
            <a:r>
              <a:rPr lang="zh-TW" altLang="en-US" u="sng" dirty="0">
                <a:solidFill>
                  <a:srgbClr val="0070C0"/>
                </a:solidFill>
              </a:rPr>
              <a:t>命令式編碼風格</a:t>
            </a:r>
            <a:r>
              <a:rPr lang="zh-TW" altLang="en-US" dirty="0"/>
              <a:t>，使其更加直觀且易於調試。 </a:t>
            </a:r>
            <a:endParaRPr lang="en-US" altLang="zh-TW" dirty="0"/>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r>
              <a:rPr lang="en-US" altLang="zh-TW" dirty="0" err="1"/>
              <a:t>Keras</a:t>
            </a:r>
            <a:r>
              <a:rPr lang="en-US" altLang="zh-TW" dirty="0"/>
              <a:t> API</a:t>
            </a:r>
            <a:r>
              <a:rPr lang="zh-TW" altLang="en-US" dirty="0"/>
              <a:t>將使用模式整合到一個</a:t>
            </a:r>
            <a:r>
              <a:rPr lang="zh-TW" altLang="en-US" dirty="0">
                <a:solidFill>
                  <a:srgbClr val="0070C0"/>
                </a:solidFill>
              </a:rPr>
              <a:t>連貫的，真正高效且令人愉悅的工作流程中</a:t>
            </a:r>
            <a:r>
              <a:rPr lang="zh-TW" altLang="en-US" dirty="0"/>
              <a:t>，適用於從研究到應用程序開發再到部署的各種用戶配置文件。 </a:t>
            </a:r>
            <a:endParaRPr lang="en-US" altLang="zh-TW" dirty="0"/>
          </a:p>
          <a:p>
            <a:endParaRPr lang="en-US" altLang="zh-TW" dirty="0"/>
          </a:p>
          <a:p>
            <a:r>
              <a:rPr lang="zh-TW" altLang="en-US" dirty="0"/>
              <a:t> </a:t>
            </a:r>
          </a:p>
        </p:txBody>
      </p:sp>
    </p:spTree>
    <p:extLst>
      <p:ext uri="{BB962C8B-B14F-4D97-AF65-F5344CB8AC3E}">
        <p14:creationId xmlns:p14="http://schemas.microsoft.com/office/powerpoint/2010/main" val="118933515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r>
              <a:rPr lang="zh-TW" altLang="en-US" dirty="0"/>
              <a:t>和</a:t>
            </a:r>
            <a:r>
              <a:rPr lang="en-US" altLang="zh-TW" dirty="0" err="1"/>
              <a:t>TensorFlow</a:t>
            </a:r>
            <a:r>
              <a:rPr lang="zh-TW" altLang="en-US" dirty="0"/>
              <a:t>之間的交織關係</a:t>
            </a:r>
          </a:p>
        </p:txBody>
      </p:sp>
      <p:sp>
        <p:nvSpPr>
          <p:cNvPr id="3" name="內容版面配置區 2"/>
          <p:cNvSpPr>
            <a:spLocks noGrp="1"/>
          </p:cNvSpPr>
          <p:nvPr>
            <p:ph idx="1"/>
          </p:nvPr>
        </p:nvSpPr>
        <p:spPr>
          <a:xfrm>
            <a:off x="179388" y="1153791"/>
            <a:ext cx="8857108" cy="5040312"/>
          </a:xfrm>
        </p:spPr>
        <p:txBody>
          <a:bodyPr/>
          <a:lstStyle/>
          <a:p>
            <a:pPr marL="342900" indent="-342900">
              <a:buFont typeface="Arial" panose="020B0604020202020204" pitchFamily="34" charset="0"/>
              <a:buChar char="•"/>
            </a:pPr>
            <a:r>
              <a:rPr lang="en-US" altLang="zh-TW" sz="2000" b="0" dirty="0" err="1">
                <a:effectLst/>
              </a:rPr>
              <a:t>Keras</a:t>
            </a:r>
            <a:r>
              <a:rPr lang="en-US" altLang="zh-TW" sz="2000" b="0" dirty="0">
                <a:effectLst/>
              </a:rPr>
              <a:t> was originally created and developed by Google AI Developer/Researcher, Francois </a:t>
            </a:r>
            <a:r>
              <a:rPr lang="en-US" altLang="zh-TW" sz="2000" b="0" dirty="0" err="1">
                <a:effectLst/>
              </a:rPr>
              <a:t>Chollet</a:t>
            </a:r>
            <a:r>
              <a:rPr lang="en-US" altLang="zh-TW" sz="2000" b="0" dirty="0">
                <a:effectLst/>
              </a:rPr>
              <a:t>.</a:t>
            </a:r>
          </a:p>
          <a:p>
            <a:pPr marL="342900" indent="-342900">
              <a:buFont typeface="Arial" panose="020B0604020202020204" pitchFamily="34" charset="0"/>
              <a:buChar char="•"/>
            </a:pPr>
            <a:r>
              <a:rPr lang="en-US" altLang="zh-TW" sz="2000" b="0" dirty="0">
                <a:effectLst/>
              </a:rPr>
              <a:t>Francois committed and released the first version of </a:t>
            </a:r>
            <a:r>
              <a:rPr lang="en-US" altLang="zh-TW" sz="2000" b="0" dirty="0" err="1">
                <a:effectLst/>
              </a:rPr>
              <a:t>Keras</a:t>
            </a:r>
            <a:r>
              <a:rPr lang="en-US" altLang="zh-TW" sz="2000" b="0" dirty="0">
                <a:effectLst/>
              </a:rPr>
              <a:t> to his GitHub on March 27th, 2015.</a:t>
            </a:r>
          </a:p>
          <a:p>
            <a:pPr marL="342900" indent="-342900">
              <a:buFont typeface="Arial" panose="020B0604020202020204" pitchFamily="34" charset="0"/>
              <a:buChar char="•"/>
            </a:pPr>
            <a:r>
              <a:rPr lang="en-US" altLang="zh-TW" sz="2000" b="0" dirty="0">
                <a:effectLst/>
              </a:rPr>
              <a:t>Initially, Francois developed </a:t>
            </a:r>
            <a:r>
              <a:rPr lang="en-US" altLang="zh-TW" sz="2000" b="0" dirty="0" err="1">
                <a:effectLst/>
              </a:rPr>
              <a:t>Keras</a:t>
            </a:r>
            <a:r>
              <a:rPr lang="en-US" altLang="zh-TW" sz="2000" b="0" dirty="0">
                <a:effectLst/>
              </a:rPr>
              <a:t> to facilitate his own research and experiments.</a:t>
            </a:r>
          </a:p>
          <a:p>
            <a:pPr marL="342900" indent="-342900">
              <a:buFont typeface="Arial" panose="020B0604020202020204" pitchFamily="34" charset="0"/>
              <a:buChar char="•"/>
            </a:pPr>
            <a:r>
              <a:rPr lang="en-US" altLang="zh-TW" sz="2000" b="0" dirty="0">
                <a:effectLst/>
              </a:rPr>
              <a:t>However, with the explosion of deep learning popularity, many developers, programmers, and machine learning practitioners flocked to </a:t>
            </a:r>
            <a:r>
              <a:rPr lang="en-US" altLang="zh-TW" sz="2000" b="0" dirty="0" err="1">
                <a:effectLst/>
              </a:rPr>
              <a:t>Keras</a:t>
            </a:r>
            <a:r>
              <a:rPr lang="en-US" altLang="zh-TW" sz="2000" b="0" dirty="0">
                <a:effectLst/>
              </a:rPr>
              <a:t> due to its easy-to-use API.</a:t>
            </a:r>
          </a:p>
          <a:p>
            <a:pPr marL="342900" indent="-342900">
              <a:buFont typeface="Arial" panose="020B0604020202020204" pitchFamily="34" charset="0"/>
              <a:buChar char="•"/>
            </a:pPr>
            <a:r>
              <a:rPr lang="en-US" altLang="zh-TW" sz="2000" b="0" dirty="0">
                <a:effectLst/>
              </a:rPr>
              <a:t>Back then, there weren’t too many deep learning libraries available — the popular ones included Torch, </a:t>
            </a:r>
            <a:r>
              <a:rPr lang="en-US" altLang="zh-TW" sz="2000" b="0" dirty="0" err="1">
                <a:effectLst/>
              </a:rPr>
              <a:t>Theano</a:t>
            </a:r>
            <a:r>
              <a:rPr lang="en-US" altLang="zh-TW" sz="2000" b="0" dirty="0">
                <a:effectLst/>
              </a:rPr>
              <a:t>, and </a:t>
            </a:r>
            <a:r>
              <a:rPr lang="en-US" altLang="zh-TW" sz="2000" b="0" dirty="0" err="1">
                <a:effectLst/>
              </a:rPr>
              <a:t>Caffe</a:t>
            </a:r>
            <a:r>
              <a:rPr lang="en-US" altLang="zh-TW" sz="2000" b="0" dirty="0">
                <a:effectLst/>
              </a:rPr>
              <a:t>.</a:t>
            </a:r>
          </a:p>
          <a:p>
            <a:pPr marL="342900" indent="-342900">
              <a:buFont typeface="Arial" panose="020B0604020202020204" pitchFamily="34" charset="0"/>
              <a:buChar char="•"/>
            </a:pPr>
            <a:r>
              <a:rPr lang="en-US" altLang="zh-TW" sz="2000" b="0" dirty="0">
                <a:effectLst/>
              </a:rPr>
              <a:t>The problem with these libraries was that it was like trying to write assembly/C++ to perform your experiments — tedious, time-consuming, and inefficient.</a:t>
            </a:r>
          </a:p>
          <a:p>
            <a:pPr marL="342900" indent="-342900">
              <a:buFont typeface="Arial" panose="020B0604020202020204" pitchFamily="34" charset="0"/>
              <a:buChar char="•"/>
            </a:pPr>
            <a:r>
              <a:rPr lang="en-US" altLang="zh-TW" sz="2000" b="0" dirty="0" err="1">
                <a:effectLst/>
              </a:rPr>
              <a:t>Keras</a:t>
            </a:r>
            <a:r>
              <a:rPr lang="en-US" altLang="zh-TW" sz="2000" b="0" dirty="0">
                <a:effectLst/>
              </a:rPr>
              <a:t>, on the other hand, was </a:t>
            </a:r>
            <a:r>
              <a:rPr lang="en-US" altLang="zh-TW" sz="2000" b="0" dirty="0">
                <a:solidFill>
                  <a:srgbClr val="FF0000"/>
                </a:solidFill>
                <a:effectLst/>
              </a:rPr>
              <a:t>extremely easy to use</a:t>
            </a:r>
            <a:r>
              <a:rPr lang="en-US" altLang="zh-TW" sz="2000" b="0" dirty="0">
                <a:effectLst/>
              </a:rPr>
              <a:t>, making it possible for researchers and developers to iterate on their experiments faster.</a:t>
            </a:r>
            <a:endParaRPr lang="zh-TW" altLang="en-US" sz="2000" b="0" dirty="0">
              <a:effectLst/>
            </a:endParaRPr>
          </a:p>
        </p:txBody>
      </p:sp>
    </p:spTree>
    <p:extLst>
      <p:ext uri="{BB962C8B-B14F-4D97-AF65-F5344CB8AC3E}">
        <p14:creationId xmlns:p14="http://schemas.microsoft.com/office/powerpoint/2010/main" val="164345201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The history between </a:t>
            </a:r>
            <a:r>
              <a:rPr lang="en-US" altLang="zh-TW" b="0" dirty="0" err="1"/>
              <a:t>Keras</a:t>
            </a:r>
            <a:r>
              <a:rPr lang="en-US" altLang="zh-TW" b="0" dirty="0"/>
              <a:t> and </a:t>
            </a:r>
            <a:r>
              <a:rPr lang="en-US" altLang="zh-TW" b="0" dirty="0" err="1"/>
              <a:t>TensorFlow</a:t>
            </a:r>
            <a:r>
              <a:rPr lang="en-US" altLang="zh-TW" b="0" dirty="0"/>
              <a:t> </a:t>
            </a:r>
            <a:endParaRPr lang="zh-TW" altLang="en-US" dirty="0"/>
          </a:p>
        </p:txBody>
      </p:sp>
      <p:sp>
        <p:nvSpPr>
          <p:cNvPr id="3" name="內容版面配置區 2"/>
          <p:cNvSpPr>
            <a:spLocks noGrp="1"/>
          </p:cNvSpPr>
          <p:nvPr>
            <p:ph idx="1"/>
          </p:nvPr>
        </p:nvSpPr>
        <p:spPr>
          <a:xfrm>
            <a:off x="163073" y="1268760"/>
            <a:ext cx="8713092" cy="5040312"/>
          </a:xfrm>
        </p:spPr>
        <p:txBody>
          <a:bodyPr/>
          <a:lstStyle/>
          <a:p>
            <a:r>
              <a:rPr lang="en-US" altLang="zh-TW" sz="1600" dirty="0"/>
              <a:t>In order to train your own custom neural networks, </a:t>
            </a:r>
            <a:r>
              <a:rPr lang="en-US" altLang="zh-TW" sz="1600" dirty="0" err="1"/>
              <a:t>Keras</a:t>
            </a:r>
            <a:r>
              <a:rPr lang="en-US" altLang="zh-TW" sz="1600" dirty="0"/>
              <a:t> required </a:t>
            </a:r>
            <a:r>
              <a:rPr lang="en-US" altLang="zh-TW" sz="1600"/>
              <a:t>a backend (</a:t>
            </a:r>
            <a:r>
              <a:rPr lang="zh-TW" altLang="en-US" sz="1600">
                <a:solidFill>
                  <a:srgbClr val="0070C0"/>
                </a:solidFill>
              </a:rPr>
              <a:t>後端</a:t>
            </a:r>
            <a:r>
              <a:rPr lang="en-US" altLang="zh-TW" sz="1600"/>
              <a:t>).</a:t>
            </a:r>
          </a:p>
          <a:p>
            <a:r>
              <a:rPr lang="zh-TW" altLang="en-US" sz="1600"/>
              <a:t>為了訓練自己的自訂神經網絡，</a:t>
            </a:r>
            <a:r>
              <a:rPr lang="en-US" altLang="zh-TW" sz="1600"/>
              <a:t>Keras </a:t>
            </a:r>
            <a:r>
              <a:rPr lang="zh-TW" altLang="en-US" sz="1600"/>
              <a:t>需要一個後端（後端）。</a:t>
            </a:r>
            <a:endParaRPr lang="en-US" altLang="zh-TW" sz="1600"/>
          </a:p>
          <a:p>
            <a:endParaRPr lang="en-US" altLang="zh-TW" sz="1600" dirty="0"/>
          </a:p>
          <a:p>
            <a:pPr marL="287338" lvl="1" indent="-285750">
              <a:buFont typeface="Arial" panose="020B0604020202020204" pitchFamily="34" charset="0"/>
              <a:buChar char="•"/>
            </a:pPr>
            <a:r>
              <a:rPr lang="zh-TW" altLang="en-US" sz="1600">
                <a:solidFill>
                  <a:srgbClr val="0070C0"/>
                </a:solidFill>
              </a:rPr>
              <a:t>後端是一個計算引擎</a:t>
            </a:r>
            <a:r>
              <a:rPr lang="en-US" altLang="zh-TW" sz="1600">
                <a:solidFill>
                  <a:srgbClr val="0070C0"/>
                </a:solidFill>
              </a:rPr>
              <a:t>——</a:t>
            </a:r>
            <a:r>
              <a:rPr lang="zh-TW" altLang="en-US" sz="1600">
                <a:solidFill>
                  <a:srgbClr val="0070C0"/>
                </a:solidFill>
              </a:rPr>
              <a:t>它建立網路圖</a:t>
            </a:r>
            <a:r>
              <a:rPr lang="en-US" altLang="zh-TW" sz="1600">
                <a:solidFill>
                  <a:srgbClr val="0070C0"/>
                </a:solidFill>
              </a:rPr>
              <a:t>/</a:t>
            </a:r>
            <a:r>
              <a:rPr lang="zh-TW" altLang="en-US" sz="1600">
                <a:solidFill>
                  <a:srgbClr val="0070C0"/>
                </a:solidFill>
              </a:rPr>
              <a:t>拓撲、運行優化器並執行實際的數字運算。</a:t>
            </a:r>
            <a:endParaRPr lang="en-US" altLang="zh-TW" sz="1600">
              <a:solidFill>
                <a:srgbClr val="0070C0"/>
              </a:solidFill>
            </a:endParaRPr>
          </a:p>
          <a:p>
            <a:pPr marL="287338" lvl="1" indent="-285750">
              <a:buFont typeface="Arial" panose="020B0604020202020204" pitchFamily="34" charset="0"/>
              <a:buChar char="•"/>
            </a:pPr>
            <a:endParaRPr lang="zh-TW" altLang="en-US" sz="1600">
              <a:solidFill>
                <a:srgbClr val="0070C0"/>
              </a:solidFill>
            </a:endParaRPr>
          </a:p>
          <a:p>
            <a:pPr marL="287338" lvl="1" indent="-285750">
              <a:buFont typeface="Arial" panose="020B0604020202020204" pitchFamily="34" charset="0"/>
              <a:buChar char="•"/>
            </a:pPr>
            <a:r>
              <a:rPr lang="zh-TW" altLang="en-US" sz="1600">
                <a:solidFill>
                  <a:srgbClr val="0070C0"/>
                </a:solidFill>
              </a:rPr>
              <a:t>要理解後端的概念，請考慮從頭開始建立網站。在這裡您可以使用 </a:t>
            </a:r>
            <a:r>
              <a:rPr lang="en-US" altLang="zh-TW" sz="1600">
                <a:solidFill>
                  <a:srgbClr val="0070C0"/>
                </a:solidFill>
              </a:rPr>
              <a:t>PHP </a:t>
            </a:r>
            <a:r>
              <a:rPr lang="zh-TW" altLang="en-US" sz="1600">
                <a:solidFill>
                  <a:srgbClr val="0070C0"/>
                </a:solidFill>
              </a:rPr>
              <a:t>程式語言和 </a:t>
            </a:r>
            <a:r>
              <a:rPr lang="en-US" altLang="zh-TW" sz="1600">
                <a:solidFill>
                  <a:srgbClr val="0070C0"/>
                </a:solidFill>
              </a:rPr>
              <a:t>SQL </a:t>
            </a:r>
            <a:r>
              <a:rPr lang="zh-TW" altLang="en-US" sz="1600">
                <a:solidFill>
                  <a:srgbClr val="0070C0"/>
                </a:solidFill>
              </a:rPr>
              <a:t>資料庫。您的 </a:t>
            </a:r>
            <a:r>
              <a:rPr lang="en-US" altLang="zh-TW" sz="1600">
                <a:solidFill>
                  <a:srgbClr val="0070C0"/>
                </a:solidFill>
              </a:rPr>
              <a:t>SQL </a:t>
            </a:r>
            <a:r>
              <a:rPr lang="zh-TW" altLang="en-US" sz="1600">
                <a:solidFill>
                  <a:srgbClr val="0070C0"/>
                </a:solidFill>
              </a:rPr>
              <a:t>資料庫是您的後端。您可以使用 </a:t>
            </a:r>
            <a:r>
              <a:rPr lang="en-US" altLang="zh-TW" sz="1600">
                <a:solidFill>
                  <a:srgbClr val="0070C0"/>
                </a:solidFill>
              </a:rPr>
              <a:t>MySQL</a:t>
            </a:r>
            <a:r>
              <a:rPr lang="zh-TW" altLang="en-US" sz="1600">
                <a:solidFill>
                  <a:srgbClr val="0070C0"/>
                </a:solidFill>
              </a:rPr>
              <a:t>、</a:t>
            </a:r>
            <a:r>
              <a:rPr lang="en-US" altLang="zh-TW" sz="1600">
                <a:solidFill>
                  <a:srgbClr val="0070C0"/>
                </a:solidFill>
              </a:rPr>
              <a:t>PostgreSQL </a:t>
            </a:r>
            <a:r>
              <a:rPr lang="zh-TW" altLang="en-US" sz="1600">
                <a:solidFill>
                  <a:srgbClr val="0070C0"/>
                </a:solidFill>
              </a:rPr>
              <a:t>或 </a:t>
            </a:r>
            <a:r>
              <a:rPr lang="en-US" altLang="zh-TW" sz="1600">
                <a:solidFill>
                  <a:srgbClr val="0070C0"/>
                </a:solidFill>
              </a:rPr>
              <a:t>SQL Server </a:t>
            </a:r>
            <a:r>
              <a:rPr lang="zh-TW" altLang="en-US" sz="1600">
                <a:solidFill>
                  <a:srgbClr val="0070C0"/>
                </a:solidFill>
              </a:rPr>
              <a:t>作為資料庫；但是，用於與資料庫互動的 </a:t>
            </a:r>
            <a:r>
              <a:rPr lang="en-US" altLang="zh-TW" sz="1600">
                <a:solidFill>
                  <a:srgbClr val="0070C0"/>
                </a:solidFill>
              </a:rPr>
              <a:t>PHP </a:t>
            </a:r>
            <a:r>
              <a:rPr lang="zh-TW" altLang="en-US" sz="1600">
                <a:solidFill>
                  <a:srgbClr val="0070C0"/>
                </a:solidFill>
              </a:rPr>
              <a:t>程式碼不會改變（當然，前提是您使用某種抽象資料庫層的 </a:t>
            </a:r>
            <a:r>
              <a:rPr lang="en-US" altLang="zh-TW" sz="1600">
                <a:solidFill>
                  <a:srgbClr val="0070C0"/>
                </a:solidFill>
              </a:rPr>
              <a:t>MVC </a:t>
            </a:r>
            <a:r>
              <a:rPr lang="zh-TW" altLang="en-US" sz="1600">
                <a:solidFill>
                  <a:srgbClr val="0070C0"/>
                </a:solidFill>
              </a:rPr>
              <a:t>範例）。本質上，</a:t>
            </a:r>
            <a:r>
              <a:rPr lang="en-US" altLang="zh-TW" sz="1600">
                <a:solidFill>
                  <a:srgbClr val="0070C0"/>
                </a:solidFill>
              </a:rPr>
              <a:t>PHP </a:t>
            </a:r>
            <a:r>
              <a:rPr lang="zh-TW" altLang="en-US" sz="1600">
                <a:solidFill>
                  <a:srgbClr val="0070C0"/>
                </a:solidFill>
              </a:rPr>
              <a:t>並不關心使用什麼資料庫，只要它遵守 </a:t>
            </a:r>
            <a:r>
              <a:rPr lang="en-US" altLang="zh-TW" sz="1600">
                <a:solidFill>
                  <a:srgbClr val="0070C0"/>
                </a:solidFill>
              </a:rPr>
              <a:t>PHP </a:t>
            </a:r>
            <a:r>
              <a:rPr lang="zh-TW" altLang="en-US" sz="1600">
                <a:solidFill>
                  <a:srgbClr val="0070C0"/>
                </a:solidFill>
              </a:rPr>
              <a:t>的規則即可。</a:t>
            </a:r>
          </a:p>
          <a:p>
            <a:pPr marL="287338" lvl="1" indent="-285750">
              <a:buFont typeface="Arial" panose="020B0604020202020204" pitchFamily="34" charset="0"/>
              <a:buChar char="•"/>
            </a:pPr>
            <a:r>
              <a:rPr lang="en-US" altLang="zh-TW" sz="1600">
                <a:solidFill>
                  <a:srgbClr val="0070C0"/>
                </a:solidFill>
              </a:rPr>
              <a:t>Keras </a:t>
            </a:r>
            <a:r>
              <a:rPr lang="zh-TW" altLang="en-US" sz="1600">
                <a:solidFill>
                  <a:srgbClr val="0070C0"/>
                </a:solidFill>
              </a:rPr>
              <a:t>也是如此。您可以將後端視為資料庫，將 </a:t>
            </a:r>
            <a:r>
              <a:rPr lang="en-US" altLang="zh-TW" sz="1600">
                <a:solidFill>
                  <a:srgbClr val="0070C0"/>
                </a:solidFill>
              </a:rPr>
              <a:t>Keras </a:t>
            </a:r>
            <a:r>
              <a:rPr lang="zh-TW" altLang="en-US" sz="1600">
                <a:solidFill>
                  <a:srgbClr val="0070C0"/>
                </a:solidFill>
              </a:rPr>
              <a:t>視為用於存取資料庫的程式語言。您可以交換任何您喜歡的後端，只要它遵守某些規則，您的代碼就不必改變。</a:t>
            </a:r>
            <a:endParaRPr lang="en-US" altLang="zh-TW" sz="1600">
              <a:solidFill>
                <a:srgbClr val="0070C0"/>
              </a:solidFill>
            </a:endParaRPr>
          </a:p>
          <a:p>
            <a:pPr marL="287338" lvl="1" indent="-285750">
              <a:buFont typeface="Arial" panose="020B0604020202020204" pitchFamily="34" charset="0"/>
              <a:buChar char="•"/>
            </a:pPr>
            <a:endParaRPr lang="zh-TW" altLang="en-US" sz="1600">
              <a:solidFill>
                <a:srgbClr val="0070C0"/>
              </a:solidFill>
            </a:endParaRPr>
          </a:p>
          <a:p>
            <a:pPr marL="287338" lvl="1" indent="-285750">
              <a:buFont typeface="Arial" panose="020B0604020202020204" pitchFamily="34" charset="0"/>
              <a:buChar char="•"/>
            </a:pPr>
            <a:r>
              <a:rPr lang="zh-TW" altLang="en-US" sz="1600">
                <a:solidFill>
                  <a:srgbClr val="0070C0"/>
                </a:solidFill>
              </a:rPr>
              <a:t>因此，你可以將 </a:t>
            </a:r>
            <a:r>
              <a:rPr lang="en-US" altLang="zh-TW" sz="1600">
                <a:solidFill>
                  <a:srgbClr val="0070C0"/>
                </a:solidFill>
              </a:rPr>
              <a:t>Keras </a:t>
            </a:r>
            <a:r>
              <a:rPr lang="zh-TW" altLang="en-US" sz="1600">
                <a:solidFill>
                  <a:srgbClr val="0070C0"/>
                </a:solidFill>
              </a:rPr>
              <a:t>視為一組抽象概念，它使深度學習變得更加容易（附註：雖然 </a:t>
            </a:r>
            <a:r>
              <a:rPr lang="en-US" altLang="zh-TW" sz="1600">
                <a:solidFill>
                  <a:srgbClr val="0070C0"/>
                </a:solidFill>
              </a:rPr>
              <a:t>Keras </a:t>
            </a:r>
            <a:r>
              <a:rPr lang="zh-TW" altLang="en-US" sz="1600">
                <a:solidFill>
                  <a:srgbClr val="0070C0"/>
                </a:solidFill>
              </a:rPr>
              <a:t>始終能夠實現快速原型設計，但對於研究人員來說它不夠靈活。這種情況在 </a:t>
            </a:r>
            <a:r>
              <a:rPr lang="en-US" altLang="zh-TW" sz="1600">
                <a:solidFill>
                  <a:srgbClr val="0070C0"/>
                </a:solidFill>
              </a:rPr>
              <a:t>TensorFlow 2.0 </a:t>
            </a:r>
            <a:r>
              <a:rPr lang="zh-TW" altLang="en-US" sz="1600">
                <a:solidFill>
                  <a:srgbClr val="0070C0"/>
                </a:solidFill>
              </a:rPr>
              <a:t>中發生了變化 </a:t>
            </a:r>
            <a:r>
              <a:rPr lang="en-US" altLang="zh-TW" sz="1600">
                <a:solidFill>
                  <a:srgbClr val="0070C0"/>
                </a:solidFill>
              </a:rPr>
              <a:t> </a:t>
            </a:r>
            <a:r>
              <a:rPr lang="zh-TW" altLang="en-US" sz="1600">
                <a:solidFill>
                  <a:srgbClr val="0070C0"/>
                </a:solidFill>
              </a:rPr>
              <a:t>）。</a:t>
            </a:r>
            <a:endParaRPr lang="zh-TW" altLang="en-US" sz="1600" dirty="0"/>
          </a:p>
        </p:txBody>
      </p:sp>
    </p:spTree>
    <p:extLst>
      <p:ext uri="{BB962C8B-B14F-4D97-AF65-F5344CB8AC3E}">
        <p14:creationId xmlns:p14="http://schemas.microsoft.com/office/powerpoint/2010/main" val="279241641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The history between </a:t>
            </a:r>
            <a:r>
              <a:rPr lang="en-US" altLang="zh-TW" b="0" dirty="0" err="1"/>
              <a:t>Keras</a:t>
            </a:r>
            <a:r>
              <a:rPr lang="en-US" altLang="zh-TW" b="0" dirty="0"/>
              <a:t> and </a:t>
            </a:r>
            <a:r>
              <a:rPr lang="en-US" altLang="zh-TW" b="0" dirty="0" err="1"/>
              <a:t>TensorFlow</a:t>
            </a:r>
            <a:r>
              <a:rPr lang="en-US" altLang="zh-TW" b="0" dirty="0"/>
              <a:t> </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TW" sz="2000" dirty="0"/>
              <a:t>Originally, </a:t>
            </a:r>
            <a:r>
              <a:rPr lang="en-US" altLang="zh-TW" sz="2000" dirty="0" err="1"/>
              <a:t>Keras</a:t>
            </a:r>
            <a:r>
              <a:rPr lang="en-US" altLang="zh-TW" sz="2000" dirty="0"/>
              <a:t>’ default backend was </a:t>
            </a:r>
            <a:r>
              <a:rPr lang="en-US" altLang="zh-TW" sz="2000" dirty="0" err="1">
                <a:solidFill>
                  <a:srgbClr val="7030A0"/>
                </a:solidFill>
              </a:rPr>
              <a:t>Theano</a:t>
            </a:r>
            <a:r>
              <a:rPr lang="en-US" altLang="zh-TW" sz="2000" dirty="0"/>
              <a:t> and was the default until v1.1.0.</a:t>
            </a:r>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en-US" altLang="zh-TW" sz="2000" dirty="0"/>
              <a:t>At the same time, Google had released </a:t>
            </a:r>
            <a:r>
              <a:rPr lang="en-US" altLang="zh-TW" sz="2000" dirty="0" err="1"/>
              <a:t>TensorFlow</a:t>
            </a:r>
            <a:r>
              <a:rPr lang="en-US" altLang="zh-TW" sz="2000" dirty="0"/>
              <a:t>, a symbolic math library used for </a:t>
            </a:r>
            <a:r>
              <a:rPr lang="en-US" altLang="zh-TW" sz="2000" dirty="0">
                <a:solidFill>
                  <a:srgbClr val="7030A0"/>
                </a:solidFill>
              </a:rPr>
              <a:t>machine learning </a:t>
            </a:r>
            <a:r>
              <a:rPr lang="en-US" altLang="zh-TW" sz="2000" dirty="0"/>
              <a:t>and </a:t>
            </a:r>
            <a:r>
              <a:rPr lang="en-US" altLang="zh-TW" sz="2000" dirty="0">
                <a:solidFill>
                  <a:srgbClr val="7030A0"/>
                </a:solidFill>
              </a:rPr>
              <a:t>training neural networks.</a:t>
            </a:r>
          </a:p>
          <a:p>
            <a:pPr marL="800100" lvl="2" indent="-342900">
              <a:buFont typeface="Arial" panose="020B0604020202020204" pitchFamily="34" charset="0"/>
              <a:buChar char="•"/>
            </a:pPr>
            <a:r>
              <a:rPr lang="en-US" altLang="zh-TW" sz="1800" dirty="0" err="1"/>
              <a:t>Keras</a:t>
            </a:r>
            <a:r>
              <a:rPr lang="en-US" altLang="zh-TW" sz="1800" dirty="0"/>
              <a:t> started supporting </a:t>
            </a:r>
            <a:r>
              <a:rPr lang="en-US" altLang="zh-TW" sz="1800" dirty="0" err="1"/>
              <a:t>TensorFlow</a:t>
            </a:r>
            <a:r>
              <a:rPr lang="en-US" altLang="zh-TW" sz="1800" dirty="0"/>
              <a:t> as a backend, and slowly but surely, </a:t>
            </a:r>
            <a:r>
              <a:rPr lang="en-US" altLang="zh-TW" sz="1800" dirty="0" err="1"/>
              <a:t>TensorFlow</a:t>
            </a:r>
            <a:r>
              <a:rPr lang="en-US" altLang="zh-TW" sz="1800" dirty="0"/>
              <a:t> became the most popular backend, resulting in </a:t>
            </a:r>
            <a:r>
              <a:rPr lang="en-US" altLang="zh-TW" sz="1800" dirty="0" err="1"/>
              <a:t>TensorFlow</a:t>
            </a:r>
            <a:r>
              <a:rPr lang="en-US" altLang="zh-TW" sz="1800" dirty="0"/>
              <a:t> being the default backend starting from the release of </a:t>
            </a:r>
            <a:r>
              <a:rPr lang="en-US" altLang="zh-TW" sz="1800" dirty="0" err="1"/>
              <a:t>Keras</a:t>
            </a:r>
            <a:r>
              <a:rPr lang="en-US" altLang="zh-TW" sz="1800" dirty="0"/>
              <a:t> v1.1.0.</a:t>
            </a:r>
          </a:p>
          <a:p>
            <a:pPr marL="800100" lvl="2" indent="-342900">
              <a:buFont typeface="Arial" panose="020B0604020202020204" pitchFamily="34" charset="0"/>
              <a:buChar char="•"/>
            </a:pPr>
            <a:endParaRPr lang="en-US" altLang="zh-TW" sz="1800" dirty="0"/>
          </a:p>
          <a:p>
            <a:pPr marL="342900" indent="-342900">
              <a:buFont typeface="Arial" panose="020B0604020202020204" pitchFamily="34" charset="0"/>
              <a:buChar char="•"/>
            </a:pPr>
            <a:r>
              <a:rPr lang="en-US" altLang="zh-TW" sz="2000" dirty="0"/>
              <a:t>Once </a:t>
            </a:r>
            <a:r>
              <a:rPr lang="en-US" altLang="zh-TW" sz="2000" dirty="0" err="1"/>
              <a:t>TensorFlow</a:t>
            </a:r>
            <a:r>
              <a:rPr lang="en-US" altLang="zh-TW" sz="2000" dirty="0"/>
              <a:t> became the </a:t>
            </a:r>
            <a:r>
              <a:rPr lang="en-US" altLang="zh-TW" sz="2000" dirty="0">
                <a:solidFill>
                  <a:srgbClr val="7030A0"/>
                </a:solidFill>
              </a:rPr>
              <a:t>default backend </a:t>
            </a:r>
            <a:r>
              <a:rPr lang="en-US" altLang="zh-TW" sz="2000" dirty="0"/>
              <a:t>for </a:t>
            </a:r>
            <a:r>
              <a:rPr lang="en-US" altLang="zh-TW" sz="2000" dirty="0" err="1"/>
              <a:t>Keras</a:t>
            </a:r>
            <a:r>
              <a:rPr lang="en-US" altLang="zh-TW" sz="2000" dirty="0"/>
              <a:t>, by definition, both </a:t>
            </a:r>
            <a:r>
              <a:rPr lang="en-US" altLang="zh-TW" sz="2000" dirty="0" err="1"/>
              <a:t>TensorFlow</a:t>
            </a:r>
            <a:r>
              <a:rPr lang="en-US" altLang="zh-TW" sz="2000" dirty="0"/>
              <a:t> and </a:t>
            </a:r>
            <a:r>
              <a:rPr lang="en-US" altLang="zh-TW" sz="2000" dirty="0" err="1"/>
              <a:t>Keras</a:t>
            </a:r>
            <a:r>
              <a:rPr lang="en-US" altLang="zh-TW" sz="2000" dirty="0"/>
              <a:t> usage grew together — you could not have </a:t>
            </a:r>
            <a:r>
              <a:rPr lang="en-US" altLang="zh-TW" sz="2000" dirty="0" err="1"/>
              <a:t>Keras</a:t>
            </a:r>
            <a:r>
              <a:rPr lang="en-US" altLang="zh-TW" sz="2000" dirty="0"/>
              <a:t> without </a:t>
            </a:r>
            <a:r>
              <a:rPr lang="en-US" altLang="zh-TW" sz="2000" dirty="0" err="1"/>
              <a:t>TensorFlow</a:t>
            </a:r>
            <a:r>
              <a:rPr lang="en-US" altLang="zh-TW" sz="2000" dirty="0"/>
              <a:t>, and </a:t>
            </a:r>
            <a:r>
              <a:rPr lang="en-US" altLang="zh-TW" sz="2000" dirty="0">
                <a:solidFill>
                  <a:srgbClr val="7030A0"/>
                </a:solidFill>
              </a:rPr>
              <a:t>if you installed </a:t>
            </a:r>
            <a:r>
              <a:rPr lang="en-US" altLang="zh-TW" sz="2000" dirty="0" err="1">
                <a:solidFill>
                  <a:srgbClr val="7030A0"/>
                </a:solidFill>
              </a:rPr>
              <a:t>Keras</a:t>
            </a:r>
            <a:r>
              <a:rPr lang="en-US" altLang="zh-TW" sz="2000" dirty="0">
                <a:solidFill>
                  <a:srgbClr val="7030A0"/>
                </a:solidFill>
              </a:rPr>
              <a:t> on your system, you were also installing </a:t>
            </a:r>
            <a:r>
              <a:rPr lang="en-US" altLang="zh-TW" sz="2000" dirty="0" err="1">
                <a:solidFill>
                  <a:srgbClr val="7030A0"/>
                </a:solidFill>
              </a:rPr>
              <a:t>TensorFlow</a:t>
            </a:r>
            <a:r>
              <a:rPr lang="en-US" altLang="zh-TW" sz="2000" dirty="0">
                <a:solidFill>
                  <a:srgbClr val="7030A0"/>
                </a:solidFill>
              </a:rPr>
              <a:t>.</a:t>
            </a:r>
          </a:p>
          <a:p>
            <a:pPr marL="800100" lvl="2" indent="-342900">
              <a:buFont typeface="Arial" panose="020B0604020202020204" pitchFamily="34" charset="0"/>
              <a:buChar char="•"/>
            </a:pPr>
            <a:r>
              <a:rPr lang="en-US" altLang="zh-TW" sz="1800" dirty="0"/>
              <a:t>Similarly, </a:t>
            </a:r>
            <a:r>
              <a:rPr lang="en-US" altLang="zh-TW" sz="1800" dirty="0" err="1"/>
              <a:t>TensorFlow</a:t>
            </a:r>
            <a:r>
              <a:rPr lang="en-US" altLang="zh-TW" sz="1800" dirty="0"/>
              <a:t> users were becoming increasingly more drawn to the simplicity of the high-level </a:t>
            </a:r>
            <a:r>
              <a:rPr lang="en-US" altLang="zh-TW" sz="1800" dirty="0" err="1"/>
              <a:t>Keras</a:t>
            </a:r>
            <a:r>
              <a:rPr lang="en-US" altLang="zh-TW" sz="1800" dirty="0"/>
              <a:t> API.</a:t>
            </a:r>
            <a:endParaRPr lang="zh-TW" altLang="en-US" sz="1800" dirty="0"/>
          </a:p>
        </p:txBody>
      </p:sp>
    </p:spTree>
    <p:extLst>
      <p:ext uri="{BB962C8B-B14F-4D97-AF65-F5344CB8AC3E}">
        <p14:creationId xmlns:p14="http://schemas.microsoft.com/office/powerpoint/2010/main" val="200649803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914400" y="176212"/>
            <a:ext cx="7315200" cy="6505575"/>
          </a:xfrm>
          <a:prstGeom prst="rect">
            <a:avLst/>
          </a:prstGeom>
        </p:spPr>
      </p:pic>
    </p:spTree>
    <p:extLst>
      <p:ext uri="{BB962C8B-B14F-4D97-AF65-F5344CB8AC3E}">
        <p14:creationId xmlns:p14="http://schemas.microsoft.com/office/powerpoint/2010/main" val="371374218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31371"/>
            <a:ext cx="8569076" cy="720725"/>
          </a:xfrm>
        </p:spPr>
        <p:txBody>
          <a:bodyPr/>
          <a:lstStyle/>
          <a:p>
            <a:r>
              <a:rPr lang="en-US" altLang="zh-TW" b="0" dirty="0"/>
              <a:t>The history between </a:t>
            </a:r>
            <a:r>
              <a:rPr lang="en-US" altLang="zh-TW" b="0" dirty="0" err="1"/>
              <a:t>Keras</a:t>
            </a:r>
            <a:r>
              <a:rPr lang="en-US" altLang="zh-TW" b="0" dirty="0"/>
              <a:t> and </a:t>
            </a:r>
            <a:r>
              <a:rPr lang="en-US" altLang="zh-TW" b="0" dirty="0" err="1"/>
              <a:t>TensorFlow</a:t>
            </a:r>
            <a:r>
              <a:rPr lang="en-US" altLang="zh-TW" b="0" dirty="0"/>
              <a:t> </a:t>
            </a:r>
            <a:endParaRPr lang="zh-TW" altLang="en-US" dirty="0"/>
          </a:p>
        </p:txBody>
      </p:sp>
      <p:sp>
        <p:nvSpPr>
          <p:cNvPr id="3" name="內容版面配置區 2"/>
          <p:cNvSpPr>
            <a:spLocks noGrp="1"/>
          </p:cNvSpPr>
          <p:nvPr>
            <p:ph idx="1"/>
          </p:nvPr>
        </p:nvSpPr>
        <p:spPr>
          <a:xfrm>
            <a:off x="107504" y="1153791"/>
            <a:ext cx="8856984" cy="5040312"/>
          </a:xfrm>
        </p:spPr>
        <p:txBody>
          <a:bodyPr/>
          <a:lstStyle/>
          <a:p>
            <a:pPr marL="342900" indent="-342900">
              <a:buFont typeface="Arial" panose="020B0604020202020204" pitchFamily="34" charset="0"/>
              <a:buChar char="•"/>
            </a:pPr>
            <a:r>
              <a:rPr lang="en-US" altLang="zh-TW" sz="2000" dirty="0"/>
              <a:t>However, that’s now changing — when Google announced </a:t>
            </a:r>
            <a:r>
              <a:rPr lang="en-US" altLang="zh-TW" sz="2000" dirty="0" err="1"/>
              <a:t>TensorFlow</a:t>
            </a:r>
            <a:r>
              <a:rPr lang="en-US" altLang="zh-TW" sz="2000" dirty="0"/>
              <a:t> 2.0 in </a:t>
            </a:r>
            <a:r>
              <a:rPr lang="en-US" altLang="zh-TW" sz="2000" dirty="0">
                <a:solidFill>
                  <a:srgbClr val="00B0F0"/>
                </a:solidFill>
              </a:rPr>
              <a:t>June 2019</a:t>
            </a:r>
            <a:r>
              <a:rPr lang="en-US" altLang="zh-TW" sz="2000" dirty="0"/>
              <a:t>, they declared that </a:t>
            </a:r>
            <a:r>
              <a:rPr lang="en-US" altLang="zh-TW" sz="2000" dirty="0" err="1"/>
              <a:t>Keras</a:t>
            </a:r>
            <a:r>
              <a:rPr lang="en-US" altLang="zh-TW" sz="2000" dirty="0"/>
              <a:t> is now the </a:t>
            </a:r>
            <a:r>
              <a:rPr lang="en-US" altLang="zh-TW" sz="2000" dirty="0">
                <a:solidFill>
                  <a:srgbClr val="00B0F0"/>
                </a:solidFill>
              </a:rPr>
              <a:t>official high-level API of </a:t>
            </a:r>
            <a:r>
              <a:rPr lang="en-US" altLang="zh-TW" sz="2000" dirty="0" err="1">
                <a:solidFill>
                  <a:srgbClr val="00B0F0"/>
                </a:solidFill>
              </a:rPr>
              <a:t>TensorFlow</a:t>
            </a:r>
            <a:r>
              <a:rPr lang="en-US" altLang="zh-TW" sz="2000" dirty="0">
                <a:solidFill>
                  <a:srgbClr val="00B0F0"/>
                </a:solidFill>
              </a:rPr>
              <a:t> </a:t>
            </a:r>
            <a:r>
              <a:rPr lang="en-US" altLang="zh-TW" sz="2000" dirty="0"/>
              <a:t>for quick and easy model design and </a:t>
            </a:r>
            <a:r>
              <a:rPr lang="en-US" altLang="zh-TW" sz="2000"/>
              <a:t>training.</a:t>
            </a:r>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en-US" altLang="zh-TW" sz="2000" dirty="0"/>
              <a:t>With the release of </a:t>
            </a:r>
            <a:r>
              <a:rPr lang="en-US" altLang="zh-TW" sz="2000" dirty="0" err="1"/>
              <a:t>Keras</a:t>
            </a:r>
            <a:r>
              <a:rPr lang="en-US" altLang="zh-TW" sz="2000" dirty="0"/>
              <a:t> 2.3.0, Francois has stated that:</a:t>
            </a:r>
          </a:p>
          <a:p>
            <a:pPr marL="800100" lvl="2" indent="-342900">
              <a:buFont typeface="Arial" panose="020B0604020202020204" pitchFamily="34" charset="0"/>
              <a:buChar char="•"/>
            </a:pPr>
            <a:r>
              <a:rPr lang="en-US" altLang="zh-TW" sz="1800" dirty="0"/>
              <a:t>This is the </a:t>
            </a:r>
            <a:r>
              <a:rPr lang="en-US" altLang="zh-TW" sz="1800" dirty="0">
                <a:solidFill>
                  <a:srgbClr val="FF0000"/>
                </a:solidFill>
              </a:rPr>
              <a:t>first</a:t>
            </a:r>
            <a:r>
              <a:rPr lang="en-US" altLang="zh-TW" sz="1800" dirty="0"/>
              <a:t> release of </a:t>
            </a:r>
            <a:r>
              <a:rPr lang="en-US" altLang="zh-TW" sz="1800" dirty="0" err="1"/>
              <a:t>Keras</a:t>
            </a:r>
            <a:r>
              <a:rPr lang="en-US" altLang="zh-TW" sz="1800" dirty="0"/>
              <a:t> that brings the </a:t>
            </a:r>
            <a:r>
              <a:rPr lang="en-US" altLang="zh-TW" sz="1800" dirty="0" err="1"/>
              <a:t>keras</a:t>
            </a:r>
            <a:r>
              <a:rPr lang="en-US" altLang="zh-TW" sz="1800" dirty="0"/>
              <a:t> package in sync with </a:t>
            </a:r>
            <a:r>
              <a:rPr lang="en-US" altLang="zh-TW" sz="1800" b="1" dirty="0" err="1">
                <a:solidFill>
                  <a:srgbClr val="0070C0"/>
                </a:solidFill>
                <a:effectLst>
                  <a:outerShdw blurRad="38100" dist="38100" dir="2700000" algn="tl">
                    <a:srgbClr val="000000">
                      <a:alpha val="43137"/>
                    </a:srgbClr>
                  </a:outerShdw>
                </a:effectLst>
              </a:rPr>
              <a:t>tf.keras</a:t>
            </a:r>
            <a:endParaRPr lang="en-US" altLang="zh-TW" sz="1800" b="1" dirty="0">
              <a:solidFill>
                <a:srgbClr val="0070C0"/>
              </a:solidFill>
              <a:effectLst>
                <a:outerShdw blurRad="38100" dist="38100" dir="2700000" algn="tl">
                  <a:srgbClr val="000000">
                    <a:alpha val="43137"/>
                  </a:srgbClr>
                </a:outerShdw>
              </a:effectLst>
            </a:endParaRPr>
          </a:p>
          <a:p>
            <a:pPr marL="800100" lvl="2" indent="-342900">
              <a:buFont typeface="Arial" panose="020B0604020202020204" pitchFamily="34" charset="0"/>
              <a:buChar char="•"/>
            </a:pPr>
            <a:r>
              <a:rPr lang="en-US" altLang="zh-TW" sz="1800" dirty="0"/>
              <a:t>It is the </a:t>
            </a:r>
            <a:r>
              <a:rPr lang="en-US" altLang="zh-TW" sz="1800" dirty="0">
                <a:solidFill>
                  <a:srgbClr val="FF0000"/>
                </a:solidFill>
              </a:rPr>
              <a:t>final</a:t>
            </a:r>
            <a:r>
              <a:rPr lang="en-US" altLang="zh-TW" sz="1800" dirty="0"/>
              <a:t> release of </a:t>
            </a:r>
            <a:r>
              <a:rPr lang="en-US" altLang="zh-TW" sz="1800" dirty="0" err="1"/>
              <a:t>Keras</a:t>
            </a:r>
            <a:r>
              <a:rPr lang="en-US" altLang="zh-TW" sz="1800" dirty="0"/>
              <a:t> that will support multiple </a:t>
            </a:r>
            <a:r>
              <a:rPr lang="en-US" altLang="zh-TW" sz="1800" dirty="0" err="1"/>
              <a:t>backends</a:t>
            </a:r>
            <a:r>
              <a:rPr lang="en-US" altLang="zh-TW" sz="1800" dirty="0"/>
              <a:t> (i.e., </a:t>
            </a:r>
            <a:r>
              <a:rPr lang="en-US" altLang="zh-TW" sz="1800" dirty="0" err="1"/>
              <a:t>Theano</a:t>
            </a:r>
            <a:r>
              <a:rPr lang="en-US" altLang="zh-TW" sz="1800" dirty="0"/>
              <a:t>, CNTK, etc.).</a:t>
            </a:r>
          </a:p>
          <a:p>
            <a:pPr marL="800100" lvl="2" indent="-342900">
              <a:buFont typeface="Arial" panose="020B0604020202020204" pitchFamily="34" charset="0"/>
              <a:buChar char="•"/>
            </a:pPr>
            <a:r>
              <a:rPr lang="en-US" altLang="zh-TW" sz="1800" dirty="0"/>
              <a:t>And most importantly, going forward all deep learning practitioners should </a:t>
            </a:r>
            <a:r>
              <a:rPr lang="en-US" altLang="zh-TW" sz="1800" u="sng" dirty="0"/>
              <a:t>switch their code to </a:t>
            </a:r>
            <a:r>
              <a:rPr lang="en-US" altLang="zh-TW" sz="1800" u="sng" dirty="0" err="1"/>
              <a:t>TensorFlow</a:t>
            </a:r>
            <a:r>
              <a:rPr lang="en-US" altLang="zh-TW" sz="1800" u="sng" dirty="0"/>
              <a:t> 2.0 and the </a:t>
            </a:r>
            <a:r>
              <a:rPr lang="en-US" altLang="zh-TW" sz="1800" u="sng" dirty="0" err="1">
                <a:solidFill>
                  <a:srgbClr val="FF0000"/>
                </a:solidFill>
              </a:rPr>
              <a:t>tf.keras</a:t>
            </a:r>
            <a:r>
              <a:rPr lang="en-US" altLang="zh-TW" sz="1800" u="sng" dirty="0"/>
              <a:t> package</a:t>
            </a:r>
            <a:r>
              <a:rPr lang="en-US" altLang="zh-TW" sz="1800" dirty="0"/>
              <a:t>.</a:t>
            </a:r>
          </a:p>
          <a:p>
            <a:pPr marL="800100" lvl="2" indent="-342900">
              <a:buFont typeface="Arial" panose="020B0604020202020204" pitchFamily="34" charset="0"/>
              <a:buChar char="•"/>
            </a:pPr>
            <a:r>
              <a:rPr lang="en-US" altLang="zh-TW" sz="1800" dirty="0"/>
              <a:t>The original </a:t>
            </a:r>
            <a:r>
              <a:rPr lang="en-US" altLang="zh-TW" sz="1800" dirty="0" err="1"/>
              <a:t>keras</a:t>
            </a:r>
            <a:r>
              <a:rPr lang="en-US" altLang="zh-TW" sz="1800" dirty="0"/>
              <a:t> package will still receive bug fixes, </a:t>
            </a:r>
            <a:r>
              <a:rPr lang="en-US" altLang="zh-TW" sz="1800" dirty="0">
                <a:solidFill>
                  <a:srgbClr val="00B0F0"/>
                </a:solidFill>
              </a:rPr>
              <a:t>but moving forward, you should be using </a:t>
            </a:r>
            <a:r>
              <a:rPr lang="en-US" altLang="zh-TW" sz="1800" dirty="0" err="1">
                <a:solidFill>
                  <a:srgbClr val="00B0F0"/>
                </a:solidFill>
              </a:rPr>
              <a:t>tf.keras</a:t>
            </a:r>
            <a:r>
              <a:rPr lang="en-US" altLang="zh-TW" sz="1800" dirty="0">
                <a:solidFill>
                  <a:srgbClr val="00B0F0"/>
                </a:solidFill>
              </a:rPr>
              <a:t>.</a:t>
            </a:r>
            <a:endParaRPr lang="zh-TW" altLang="en-US" sz="1800" dirty="0">
              <a:solidFill>
                <a:srgbClr val="00B0F0"/>
              </a:solidFill>
            </a:endParaRPr>
          </a:p>
        </p:txBody>
      </p:sp>
    </p:spTree>
    <p:extLst>
      <p:ext uri="{BB962C8B-B14F-4D97-AF65-F5344CB8AC3E}">
        <p14:creationId xmlns:p14="http://schemas.microsoft.com/office/powerpoint/2010/main" val="24740832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153791"/>
            <a:ext cx="8785100" cy="5040312"/>
          </a:xfrm>
        </p:spPr>
        <p:txBody>
          <a:bodyPr/>
          <a:lstStyle/>
          <a:p>
            <a:r>
              <a:rPr lang="en-US" altLang="zh-TW" dirty="0"/>
              <a:t>The most important takeaway for you, as a </a:t>
            </a:r>
            <a:r>
              <a:rPr lang="en-US" altLang="zh-TW" dirty="0" err="1"/>
              <a:t>Keras</a:t>
            </a:r>
            <a:r>
              <a:rPr lang="en-US" altLang="zh-TW" dirty="0"/>
              <a:t> user, is that you should be using </a:t>
            </a:r>
            <a:r>
              <a:rPr lang="en-US" altLang="zh-TW" dirty="0" err="1"/>
              <a:t>TensorFlow</a:t>
            </a:r>
            <a:r>
              <a:rPr lang="en-US" altLang="zh-TW" dirty="0"/>
              <a:t> 2.0 and </a:t>
            </a:r>
            <a:r>
              <a:rPr lang="en-US" altLang="zh-TW" dirty="0" err="1"/>
              <a:t>tf.keras</a:t>
            </a:r>
            <a:r>
              <a:rPr lang="en-US" altLang="zh-TW" dirty="0"/>
              <a:t> for future projects.</a:t>
            </a:r>
            <a:endParaRPr lang="zh-TW" altLang="en-US" dirty="0"/>
          </a:p>
        </p:txBody>
      </p:sp>
      <p:pic>
        <p:nvPicPr>
          <p:cNvPr id="4" name="圖片 3"/>
          <p:cNvPicPr>
            <a:picLocks noChangeAspect="1"/>
          </p:cNvPicPr>
          <p:nvPr/>
        </p:nvPicPr>
        <p:blipFill>
          <a:blip r:embed="rId2"/>
          <a:stretch>
            <a:fillRect/>
          </a:stretch>
        </p:blipFill>
        <p:spPr>
          <a:xfrm>
            <a:off x="971600" y="2996952"/>
            <a:ext cx="6120680" cy="2460513"/>
          </a:xfrm>
          <a:prstGeom prst="rect">
            <a:avLst/>
          </a:prstGeom>
        </p:spPr>
      </p:pic>
    </p:spTree>
    <p:extLst>
      <p:ext uri="{BB962C8B-B14F-4D97-AF65-F5344CB8AC3E}">
        <p14:creationId xmlns:p14="http://schemas.microsoft.com/office/powerpoint/2010/main" val="166527298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張量 </a:t>
            </a:r>
            <a:r>
              <a:rPr lang="en-US" altLang="zh-TW" b="0" dirty="0"/>
              <a:t>tensor</a:t>
            </a:r>
            <a:endParaRPr lang="zh-TW" altLang="en-US" dirty="0"/>
          </a:p>
        </p:txBody>
      </p:sp>
      <p:sp>
        <p:nvSpPr>
          <p:cNvPr id="3" name="內容版面配置區 2"/>
          <p:cNvSpPr>
            <a:spLocks noGrp="1"/>
          </p:cNvSpPr>
          <p:nvPr>
            <p:ph idx="1"/>
          </p:nvPr>
        </p:nvSpPr>
        <p:spPr/>
        <p:txBody>
          <a:bodyPr/>
          <a:lstStyle/>
          <a:p>
            <a:r>
              <a:rPr lang="zh-TW" altLang="en-US" dirty="0"/>
              <a:t>在張量的表述上，一般把維度</a:t>
            </a:r>
            <a:r>
              <a:rPr lang="en-US" altLang="zh-TW" dirty="0"/>
              <a:t>(dimension)</a:t>
            </a:r>
            <a:r>
              <a:rPr lang="zh-TW" altLang="en-US" dirty="0"/>
              <a:t>稱為軸</a:t>
            </a:r>
            <a:r>
              <a:rPr lang="en-US" altLang="zh-TW" dirty="0"/>
              <a:t>(axis)</a:t>
            </a:r>
            <a:r>
              <a:rPr lang="zh-TW" altLang="en-US" dirty="0"/>
              <a:t>。在深度學習中，一般使用的是從</a:t>
            </a:r>
            <a:r>
              <a:rPr lang="en-US" altLang="zh-TW" dirty="0"/>
              <a:t>0D</a:t>
            </a:r>
            <a:r>
              <a:rPr lang="zh-TW" altLang="en-US" dirty="0"/>
              <a:t>到</a:t>
            </a:r>
            <a:r>
              <a:rPr lang="en-US" altLang="zh-TW" dirty="0"/>
              <a:t>4D</a:t>
            </a:r>
            <a:r>
              <a:rPr lang="zh-TW" altLang="en-US" dirty="0"/>
              <a:t>的張量，在處理</a:t>
            </a:r>
            <a:r>
              <a:rPr lang="en-US" altLang="zh-TW" dirty="0"/>
              <a:t>video data</a:t>
            </a:r>
            <a:r>
              <a:rPr lang="zh-TW" altLang="en-US" dirty="0"/>
              <a:t>時可能會用到</a:t>
            </a:r>
            <a:r>
              <a:rPr lang="en-US" altLang="zh-TW" dirty="0"/>
              <a:t>5D</a:t>
            </a:r>
            <a:r>
              <a:rPr lang="zh-TW" altLang="en-US" dirty="0"/>
              <a:t>的張量</a:t>
            </a:r>
          </a:p>
          <a:p>
            <a:endParaRPr lang="zh-TW" altLang="en-US" dirty="0"/>
          </a:p>
          <a:p>
            <a:r>
              <a:rPr lang="zh-TW" altLang="en-US" dirty="0"/>
              <a:t>下圖是</a:t>
            </a:r>
            <a:r>
              <a:rPr lang="en-US" altLang="zh-TW" dirty="0"/>
              <a:t>4D</a:t>
            </a:r>
            <a:r>
              <a:rPr lang="zh-TW" altLang="en-US" dirty="0"/>
              <a:t>張量的表示：</a:t>
            </a:r>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67943" y="2204864"/>
            <a:ext cx="4626285" cy="4248472"/>
          </a:xfrm>
          <a:prstGeom prst="rect">
            <a:avLst/>
          </a:prstGeom>
        </p:spPr>
      </p:pic>
      <p:sp>
        <p:nvSpPr>
          <p:cNvPr id="5" name="矩形 4"/>
          <p:cNvSpPr/>
          <p:nvPr/>
        </p:nvSpPr>
        <p:spPr>
          <a:xfrm>
            <a:off x="179388" y="3913601"/>
            <a:ext cx="3384500" cy="1200329"/>
          </a:xfrm>
          <a:prstGeom prst="rect">
            <a:avLst/>
          </a:prstGeom>
        </p:spPr>
        <p:txBody>
          <a:bodyPr wrap="square">
            <a:spAutoFit/>
          </a:bodyPr>
          <a:lstStyle/>
          <a:p>
            <a:r>
              <a:rPr lang="en-US" altLang="zh-TW" dirty="0"/>
              <a:t>https://www.youtube.com/watch?v=CliW7kSxxWU</a:t>
            </a:r>
            <a:endParaRPr lang="zh-TW" altLang="en-US" dirty="0"/>
          </a:p>
        </p:txBody>
      </p:sp>
    </p:spTree>
    <p:extLst>
      <p:ext uri="{BB962C8B-B14F-4D97-AF65-F5344CB8AC3E}">
        <p14:creationId xmlns:p14="http://schemas.microsoft.com/office/powerpoint/2010/main" val="5916673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張量 </a:t>
            </a:r>
            <a:r>
              <a:rPr lang="en-US" altLang="zh-TW" b="0" dirty="0"/>
              <a:t>tensor</a:t>
            </a:r>
            <a:endParaRPr lang="zh-TW" altLang="en-US" dirty="0"/>
          </a:p>
        </p:txBody>
      </p:sp>
      <p:sp>
        <p:nvSpPr>
          <p:cNvPr id="3" name="內容版面配置區 2"/>
          <p:cNvSpPr>
            <a:spLocks noGrp="1"/>
          </p:cNvSpPr>
          <p:nvPr>
            <p:ph idx="1"/>
          </p:nvPr>
        </p:nvSpPr>
        <p:spPr/>
        <p:txBody>
          <a:bodyPr/>
          <a:lstStyle/>
          <a:p>
            <a:r>
              <a:rPr lang="zh-TW" altLang="en-US" dirty="0"/>
              <a:t>張量的屬性</a:t>
            </a:r>
            <a:r>
              <a:rPr lang="en-US" altLang="zh-TW" dirty="0"/>
              <a:t>, </a:t>
            </a:r>
            <a:r>
              <a:rPr lang="zh-TW" altLang="en-US" dirty="0"/>
              <a:t>一個張量有</a:t>
            </a:r>
            <a:r>
              <a:rPr lang="en-US" altLang="zh-TW" dirty="0"/>
              <a:t>3</a:t>
            </a:r>
            <a:r>
              <a:rPr lang="zh-TW" altLang="en-US" dirty="0"/>
              <a:t>個關鍵屬性：</a:t>
            </a:r>
          </a:p>
          <a:p>
            <a:endParaRPr lang="zh-TW" altLang="en-US" dirty="0"/>
          </a:p>
          <a:p>
            <a:pPr marL="342900" indent="-342900">
              <a:buFont typeface="Arial" panose="020B0604020202020204" pitchFamily="34" charset="0"/>
              <a:buChar char="•"/>
            </a:pPr>
            <a:r>
              <a:rPr lang="zh-TW" altLang="en-US" dirty="0"/>
              <a:t>張量的軸 </a:t>
            </a:r>
            <a:r>
              <a:rPr lang="en-US" altLang="zh-TW" dirty="0"/>
              <a:t>axes(</a:t>
            </a:r>
            <a:r>
              <a:rPr lang="zh-TW" altLang="en-US" dirty="0"/>
              <a:t>階數</a:t>
            </a:r>
            <a:r>
              <a:rPr lang="en-US" altLang="zh-TW" dirty="0"/>
              <a:t>)</a:t>
            </a:r>
            <a:r>
              <a:rPr lang="zh-TW" altLang="en-US" dirty="0"/>
              <a:t>。</a:t>
            </a:r>
          </a:p>
          <a:p>
            <a:pPr marL="342900" indent="-342900">
              <a:buFont typeface="Arial" panose="020B0604020202020204" pitchFamily="34" charset="0"/>
              <a:buChar char="•"/>
            </a:pPr>
            <a:r>
              <a:rPr lang="zh-TW" altLang="en-US" dirty="0"/>
              <a:t>張量的</a:t>
            </a:r>
            <a:r>
              <a:rPr lang="en-US" altLang="zh-TW" dirty="0"/>
              <a:t>shape</a:t>
            </a:r>
            <a:r>
              <a:rPr lang="zh-TW" altLang="en-US" dirty="0"/>
              <a:t>。</a:t>
            </a:r>
            <a:r>
              <a:rPr lang="en-US" altLang="zh-TW" dirty="0"/>
              <a:t>shape</a:t>
            </a:r>
            <a:r>
              <a:rPr lang="zh-TW" altLang="en-US" dirty="0"/>
              <a:t>描述的張量每個</a:t>
            </a:r>
            <a:r>
              <a:rPr lang="en-US" altLang="zh-TW" dirty="0"/>
              <a:t>axis</a:t>
            </a:r>
            <a:r>
              <a:rPr lang="zh-TW" altLang="en-US" dirty="0"/>
              <a:t>的擴展度。例如上面舉例的</a:t>
            </a:r>
            <a:r>
              <a:rPr lang="en-US" altLang="zh-TW" dirty="0"/>
              <a:t>3D</a:t>
            </a:r>
            <a:r>
              <a:rPr lang="zh-TW" altLang="en-US" dirty="0"/>
              <a:t>張量的</a:t>
            </a:r>
            <a:r>
              <a:rPr lang="en-US" altLang="zh-TW" dirty="0"/>
              <a:t>shape</a:t>
            </a:r>
            <a:r>
              <a:rPr lang="zh-TW" altLang="en-US" dirty="0"/>
              <a:t>為</a:t>
            </a:r>
            <a:r>
              <a:rPr lang="en-US" altLang="zh-TW" dirty="0"/>
              <a:t>(3,3,5)</a:t>
            </a:r>
            <a:r>
              <a:rPr lang="zh-TW" altLang="en-US" dirty="0"/>
              <a:t>；</a:t>
            </a:r>
            <a:r>
              <a:rPr lang="en-US" altLang="zh-TW" dirty="0"/>
              <a:t>2D</a:t>
            </a:r>
            <a:r>
              <a:rPr lang="zh-TW" altLang="en-US" dirty="0"/>
              <a:t>的張量</a:t>
            </a:r>
            <a:r>
              <a:rPr lang="en-US" altLang="zh-TW" dirty="0"/>
              <a:t>shape</a:t>
            </a:r>
            <a:r>
              <a:rPr lang="zh-TW" altLang="en-US" dirty="0"/>
              <a:t>為</a:t>
            </a:r>
            <a:r>
              <a:rPr lang="en-US" altLang="zh-TW" dirty="0"/>
              <a:t>(2,5)</a:t>
            </a:r>
            <a:r>
              <a:rPr lang="zh-TW" altLang="en-US" dirty="0"/>
              <a:t>；</a:t>
            </a:r>
            <a:r>
              <a:rPr lang="en-US" altLang="zh-TW" dirty="0"/>
              <a:t>1D</a:t>
            </a:r>
            <a:r>
              <a:rPr lang="zh-TW" altLang="en-US" dirty="0"/>
              <a:t>的張量</a:t>
            </a:r>
            <a:r>
              <a:rPr lang="en-US" altLang="zh-TW" dirty="0"/>
              <a:t>shape</a:t>
            </a:r>
            <a:r>
              <a:rPr lang="zh-TW" altLang="en-US" dirty="0"/>
              <a:t>為</a:t>
            </a:r>
            <a:r>
              <a:rPr lang="en-US" altLang="zh-TW" dirty="0"/>
              <a:t>(4</a:t>
            </a:r>
            <a:r>
              <a:rPr lang="en-US" altLang="zh-TW" dirty="0">
                <a:solidFill>
                  <a:srgbClr val="FF0000"/>
                </a:solidFill>
              </a:rPr>
              <a:t>,</a:t>
            </a:r>
            <a:r>
              <a:rPr lang="en-US" altLang="zh-TW" dirty="0"/>
              <a:t>)</a:t>
            </a:r>
            <a:r>
              <a:rPr lang="zh-TW" altLang="en-US" dirty="0"/>
              <a:t>；</a:t>
            </a:r>
            <a:r>
              <a:rPr lang="en-US" altLang="zh-TW" dirty="0"/>
              <a:t>0D</a:t>
            </a:r>
            <a:r>
              <a:rPr lang="zh-TW" altLang="en-US" dirty="0"/>
              <a:t>的張量</a:t>
            </a:r>
            <a:r>
              <a:rPr lang="en-US" altLang="zh-TW" dirty="0"/>
              <a:t>shape</a:t>
            </a:r>
            <a:r>
              <a:rPr lang="zh-TW" altLang="en-US" dirty="0"/>
              <a:t>為</a:t>
            </a:r>
            <a:r>
              <a:rPr lang="en-US" altLang="zh-TW" dirty="0"/>
              <a:t>()</a:t>
            </a:r>
            <a:r>
              <a:rPr lang="zh-TW" altLang="en-US" dirty="0"/>
              <a:t>。</a:t>
            </a:r>
          </a:p>
          <a:p>
            <a:pPr marL="342900" indent="-342900">
              <a:buFont typeface="Arial" panose="020B0604020202020204" pitchFamily="34" charset="0"/>
              <a:buChar char="•"/>
            </a:pPr>
            <a:endParaRPr lang="zh-TW" altLang="en-US" dirty="0"/>
          </a:p>
          <a:p>
            <a:pPr marL="342900" indent="-342900">
              <a:buFont typeface="Arial" panose="020B0604020202020204" pitchFamily="34" charset="0"/>
              <a:buChar char="•"/>
            </a:pPr>
            <a:r>
              <a:rPr lang="zh-TW" altLang="en-US" dirty="0"/>
              <a:t>張量的資料型別</a:t>
            </a:r>
            <a:r>
              <a:rPr lang="en-US" altLang="zh-TW" dirty="0"/>
              <a:t>(data type)</a:t>
            </a:r>
            <a:r>
              <a:rPr lang="zh-TW" altLang="en-US" dirty="0"/>
              <a:t>。在</a:t>
            </a:r>
            <a:r>
              <a:rPr lang="en-US" altLang="zh-TW" dirty="0" err="1"/>
              <a:t>numpy</a:t>
            </a:r>
            <a:r>
              <a:rPr lang="zh-TW" altLang="en-US" dirty="0"/>
              <a:t>中</a:t>
            </a:r>
            <a:r>
              <a:rPr lang="en-US" altLang="zh-TW" dirty="0" err="1"/>
              <a:t>dtype</a:t>
            </a:r>
            <a:r>
              <a:rPr lang="zh-TW" altLang="en-US" dirty="0"/>
              <a:t>表示。</a:t>
            </a:r>
          </a:p>
        </p:txBody>
      </p:sp>
    </p:spTree>
    <p:extLst>
      <p:ext uri="{BB962C8B-B14F-4D97-AF65-F5344CB8AC3E}">
        <p14:creationId xmlns:p14="http://schemas.microsoft.com/office/powerpoint/2010/main" val="368818448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Tensors and Arrays</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TW" b="0" dirty="0">
                <a:effectLst/>
              </a:rPr>
              <a:t>Both tensor and array are the fundamental data structures that we use in training machine learning algorithms. </a:t>
            </a: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en-US" altLang="zh-TW" b="0" dirty="0">
                <a:effectLst/>
              </a:rPr>
              <a:t>Tensors are like arrays, both are data structures that are used to store data that can be indexed individually.</a:t>
            </a: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en-US" altLang="zh-TW" b="0" dirty="0">
                <a:effectLst/>
              </a:rPr>
              <a:t>An array is a grid of values that contains raw data and we use it to locate and interpret elements in the raw data. </a:t>
            </a: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en-US" altLang="zh-TW" b="0" dirty="0">
                <a:effectLst/>
              </a:rPr>
              <a:t>Whereas a tensor is a multidimensional array. </a:t>
            </a: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en-US" altLang="zh-TW" b="0" dirty="0">
                <a:effectLst/>
              </a:rPr>
              <a:t>Generally, we use </a:t>
            </a:r>
            <a:r>
              <a:rPr lang="en-US" altLang="zh-TW" b="0" dirty="0" err="1">
                <a:effectLst/>
              </a:rPr>
              <a:t>NumPy</a:t>
            </a:r>
            <a:r>
              <a:rPr lang="en-US" altLang="zh-TW" b="0" dirty="0">
                <a:effectLst/>
              </a:rPr>
              <a:t> for working with an array and </a:t>
            </a:r>
            <a:r>
              <a:rPr lang="en-US" altLang="zh-TW" b="0" dirty="0" err="1">
                <a:effectLst/>
              </a:rPr>
              <a:t>TensorFlow</a:t>
            </a:r>
            <a:r>
              <a:rPr lang="en-US" altLang="zh-TW" b="0" dirty="0">
                <a:effectLst/>
              </a:rPr>
              <a:t> for working with a tensor.</a:t>
            </a:r>
            <a:endParaRPr lang="zh-TW" altLang="en-US" dirty="0"/>
          </a:p>
        </p:txBody>
      </p:sp>
    </p:spTree>
    <p:extLst>
      <p:ext uri="{BB962C8B-B14F-4D97-AF65-F5344CB8AC3E}">
        <p14:creationId xmlns:p14="http://schemas.microsoft.com/office/powerpoint/2010/main" val="383396389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 Tensors Object in </a:t>
            </a:r>
            <a:r>
              <a:rPr lang="en-US" altLang="zh-TW" b="0" dirty="0" err="1"/>
              <a:t>Tensorflow</a:t>
            </a:r>
            <a:endParaRPr lang="zh-TW" altLang="en-US" dirty="0"/>
          </a:p>
        </p:txBody>
      </p:sp>
      <p:sp>
        <p:nvSpPr>
          <p:cNvPr id="3" name="內容版面配置區 2"/>
          <p:cNvSpPr>
            <a:spLocks noGrp="1"/>
          </p:cNvSpPr>
          <p:nvPr>
            <p:ph idx="1"/>
          </p:nvPr>
        </p:nvSpPr>
        <p:spPr>
          <a:xfrm>
            <a:off x="179388" y="1153790"/>
            <a:ext cx="8785100" cy="5443561"/>
          </a:xfrm>
        </p:spPr>
        <p:txBody>
          <a:bodyPr/>
          <a:lstStyle/>
          <a:p>
            <a:r>
              <a:rPr lang="en-US" altLang="zh-TW" dirty="0" err="1"/>
              <a:t>tf.Tensor</a:t>
            </a:r>
            <a:r>
              <a:rPr lang="en-US" altLang="zh-TW" dirty="0"/>
              <a:t> Object</a:t>
            </a:r>
          </a:p>
          <a:p>
            <a:r>
              <a:rPr lang="en-US" altLang="zh-TW" sz="1100" b="0" dirty="0">
                <a:effectLst/>
                <a:hlinkClick r:id="rId2"/>
              </a:rPr>
              <a:t>https://www.tensorflow.org/api_docs/python/tf/Tensor</a:t>
            </a:r>
            <a:endParaRPr lang="en-US" altLang="zh-TW" sz="1100" b="0" dirty="0">
              <a:effectLst/>
            </a:endParaRPr>
          </a:p>
          <a:p>
            <a:r>
              <a:rPr lang="en-US" altLang="zh-TW" sz="2000" b="0" dirty="0">
                <a:effectLst/>
              </a:rPr>
              <a:t>A tensor is a multidimensional array of elements represented by a </a:t>
            </a:r>
            <a:r>
              <a:rPr lang="en-US" altLang="zh-TW" sz="2000" b="0" dirty="0" err="1">
                <a:solidFill>
                  <a:srgbClr val="0070C0"/>
                </a:solidFill>
                <a:effectLst/>
              </a:rPr>
              <a:t>tf.Tensor</a:t>
            </a:r>
            <a:r>
              <a:rPr lang="en-US" altLang="zh-TW" sz="2000" b="0" dirty="0">
                <a:solidFill>
                  <a:srgbClr val="0070C0"/>
                </a:solidFill>
                <a:effectLst/>
              </a:rPr>
              <a:t> object. All elements are of a single known data type.</a:t>
            </a:r>
          </a:p>
          <a:p>
            <a:r>
              <a:rPr lang="en-US" altLang="zh-TW" sz="2000" b="0" dirty="0">
                <a:solidFill>
                  <a:srgbClr val="7030A0"/>
                </a:solidFill>
                <a:effectLst/>
              </a:rPr>
              <a:t>A </a:t>
            </a:r>
            <a:r>
              <a:rPr lang="en-US" altLang="zh-TW" sz="2000" b="0" dirty="0" err="1">
                <a:solidFill>
                  <a:srgbClr val="7030A0"/>
                </a:solidFill>
                <a:effectLst/>
              </a:rPr>
              <a:t>tf.Tensor</a:t>
            </a:r>
            <a:r>
              <a:rPr lang="en-US" altLang="zh-TW" sz="2000" b="0" dirty="0">
                <a:solidFill>
                  <a:srgbClr val="7030A0"/>
                </a:solidFill>
                <a:effectLst/>
              </a:rPr>
              <a:t> has the following properties:</a:t>
            </a:r>
          </a:p>
          <a:p>
            <a:pPr marL="342900" indent="-342900">
              <a:buFont typeface="Arial" panose="020B0604020202020204" pitchFamily="34" charset="0"/>
              <a:buChar char="•"/>
            </a:pPr>
            <a:r>
              <a:rPr lang="en-US" altLang="zh-TW" sz="2000" b="0" dirty="0">
                <a:solidFill>
                  <a:srgbClr val="7030A0"/>
                </a:solidFill>
                <a:effectLst/>
              </a:rPr>
              <a:t>a single data type (float32, int32, or string, for example)</a:t>
            </a:r>
          </a:p>
          <a:p>
            <a:pPr marL="342900" indent="-342900">
              <a:buFont typeface="Arial" panose="020B0604020202020204" pitchFamily="34" charset="0"/>
              <a:buChar char="•"/>
            </a:pPr>
            <a:r>
              <a:rPr lang="en-US" altLang="zh-TW" sz="2000" b="0" dirty="0">
                <a:solidFill>
                  <a:srgbClr val="7030A0"/>
                </a:solidFill>
                <a:effectLst/>
              </a:rPr>
              <a:t>a shape</a:t>
            </a:r>
          </a:p>
          <a:p>
            <a:pPr marL="342900" indent="-342900">
              <a:buFont typeface="Arial" panose="020B0604020202020204" pitchFamily="34" charset="0"/>
              <a:buChar char="•"/>
            </a:pPr>
            <a:endParaRPr lang="en-US" altLang="zh-TW" sz="2000" b="0" dirty="0">
              <a:solidFill>
                <a:srgbClr val="7030A0"/>
              </a:solidFill>
              <a:effectLst/>
            </a:endParaRPr>
          </a:p>
          <a:p>
            <a:r>
              <a:rPr lang="en-US" altLang="zh-TW" sz="2000" dirty="0">
                <a:solidFill>
                  <a:srgbClr val="0070C0"/>
                </a:solidFill>
                <a:effectLst/>
              </a:rPr>
              <a:t>A </a:t>
            </a:r>
            <a:r>
              <a:rPr lang="en-US" altLang="zh-TW" sz="2000" dirty="0" err="1">
                <a:solidFill>
                  <a:srgbClr val="0070C0"/>
                </a:solidFill>
                <a:effectLst/>
              </a:rPr>
              <a:t>TensorShape</a:t>
            </a:r>
            <a:r>
              <a:rPr lang="en-US" altLang="zh-TW" sz="2000" dirty="0">
                <a:solidFill>
                  <a:srgbClr val="0070C0"/>
                </a:solidFill>
                <a:effectLst/>
              </a:rPr>
              <a:t> represents a possibly-partial shape specification for a Tensor. </a:t>
            </a:r>
            <a:r>
              <a:rPr lang="en-US" altLang="zh-TW" sz="1600" b="0" dirty="0">
                <a:solidFill>
                  <a:srgbClr val="0070C0"/>
                </a:solidFill>
                <a:effectLst/>
              </a:rPr>
              <a:t>It may be one of the following: </a:t>
            </a:r>
          </a:p>
          <a:p>
            <a:r>
              <a:rPr lang="en-US" altLang="zh-TW" sz="1000" b="0" dirty="0">
                <a:solidFill>
                  <a:srgbClr val="0070C0"/>
                </a:solidFill>
                <a:effectLst/>
                <a:hlinkClick r:id="rId3"/>
              </a:rPr>
              <a:t>https://www.tensorflow.org/api_docs/python/tf/TensorShape</a:t>
            </a:r>
            <a:endParaRPr lang="en-US" altLang="zh-TW" sz="1000" b="0" dirty="0">
              <a:solidFill>
                <a:srgbClr val="0070C0"/>
              </a:solidFill>
              <a:effectLst/>
            </a:endParaRPr>
          </a:p>
          <a:p>
            <a:endParaRPr lang="en-US" altLang="zh-TW" sz="1600" b="0" dirty="0">
              <a:solidFill>
                <a:srgbClr val="0070C0"/>
              </a:solidFill>
              <a:effectLst/>
            </a:endParaRPr>
          </a:p>
          <a:p>
            <a:pPr marL="285750" indent="-285750">
              <a:buFont typeface="Arial" panose="020B0604020202020204" pitchFamily="34" charset="0"/>
              <a:buChar char="•"/>
            </a:pPr>
            <a:r>
              <a:rPr lang="en-US" altLang="zh-TW" sz="1600" b="0" dirty="0">
                <a:solidFill>
                  <a:srgbClr val="7030A0"/>
                </a:solidFill>
                <a:effectLst/>
              </a:rPr>
              <a:t>Fully-known shape</a:t>
            </a:r>
            <a:r>
              <a:rPr lang="en-US" altLang="zh-TW" sz="1600" b="0" dirty="0">
                <a:solidFill>
                  <a:srgbClr val="0070C0"/>
                </a:solidFill>
                <a:effectLst/>
              </a:rPr>
              <a:t>: has a known number of dimensions and a known size for each dimension. e.g. </a:t>
            </a:r>
            <a:r>
              <a:rPr lang="en-US" altLang="zh-TW" sz="1600" b="0" dirty="0" err="1">
                <a:solidFill>
                  <a:srgbClr val="0070C0"/>
                </a:solidFill>
                <a:effectLst/>
              </a:rPr>
              <a:t>TensorShape</a:t>
            </a:r>
            <a:r>
              <a:rPr lang="en-US" altLang="zh-TW" sz="1600" b="0" dirty="0">
                <a:solidFill>
                  <a:srgbClr val="0070C0"/>
                </a:solidFill>
                <a:effectLst/>
              </a:rPr>
              <a:t>([16, 256])</a:t>
            </a:r>
          </a:p>
          <a:p>
            <a:pPr marL="285750" indent="-285750">
              <a:buFont typeface="Arial" panose="020B0604020202020204" pitchFamily="34" charset="0"/>
              <a:buChar char="•"/>
            </a:pPr>
            <a:r>
              <a:rPr lang="en-US" altLang="zh-TW" sz="1600" b="0" dirty="0">
                <a:solidFill>
                  <a:srgbClr val="7030A0"/>
                </a:solidFill>
                <a:effectLst/>
              </a:rPr>
              <a:t>Partially-known</a:t>
            </a:r>
            <a:r>
              <a:rPr lang="en-US" altLang="zh-TW" sz="1600" b="0" dirty="0">
                <a:solidFill>
                  <a:srgbClr val="0070C0"/>
                </a:solidFill>
                <a:effectLst/>
              </a:rPr>
              <a:t> shape: has a known number of dimensions, and an unknown size for one or more dimension. e.g. </a:t>
            </a:r>
            <a:r>
              <a:rPr lang="en-US" altLang="zh-TW" sz="1600" b="0" dirty="0" err="1">
                <a:solidFill>
                  <a:srgbClr val="0070C0"/>
                </a:solidFill>
                <a:effectLst/>
              </a:rPr>
              <a:t>TensorShape</a:t>
            </a:r>
            <a:r>
              <a:rPr lang="en-US" altLang="zh-TW" sz="1600" b="0" dirty="0">
                <a:solidFill>
                  <a:srgbClr val="0070C0"/>
                </a:solidFill>
                <a:effectLst/>
              </a:rPr>
              <a:t>([</a:t>
            </a:r>
            <a:r>
              <a:rPr lang="en-US" altLang="zh-TW" sz="1600" b="0" dirty="0">
                <a:solidFill>
                  <a:srgbClr val="FF0000"/>
                </a:solidFill>
                <a:effectLst/>
              </a:rPr>
              <a:t>None</a:t>
            </a:r>
            <a:r>
              <a:rPr lang="en-US" altLang="zh-TW" sz="1600" b="0" dirty="0">
                <a:solidFill>
                  <a:srgbClr val="0070C0"/>
                </a:solidFill>
                <a:effectLst/>
              </a:rPr>
              <a:t>, 256])</a:t>
            </a:r>
          </a:p>
          <a:p>
            <a:pPr marL="285750" indent="-285750">
              <a:buFont typeface="Arial" panose="020B0604020202020204" pitchFamily="34" charset="0"/>
              <a:buChar char="•"/>
            </a:pPr>
            <a:r>
              <a:rPr lang="en-US" altLang="zh-TW" sz="1600" b="0" dirty="0">
                <a:solidFill>
                  <a:srgbClr val="7030A0"/>
                </a:solidFill>
                <a:effectLst/>
              </a:rPr>
              <a:t>Unknown</a:t>
            </a:r>
            <a:r>
              <a:rPr lang="en-US" altLang="zh-TW" sz="1600" b="0" dirty="0">
                <a:solidFill>
                  <a:srgbClr val="0070C0"/>
                </a:solidFill>
                <a:effectLst/>
              </a:rPr>
              <a:t> shape: has an unknown number of dimensions, and an unknown size in all dimensions. e.g. </a:t>
            </a:r>
            <a:r>
              <a:rPr lang="en-US" altLang="zh-TW" sz="1600" b="0" dirty="0" err="1">
                <a:solidFill>
                  <a:srgbClr val="0070C0"/>
                </a:solidFill>
                <a:effectLst/>
              </a:rPr>
              <a:t>TensorShape</a:t>
            </a:r>
            <a:r>
              <a:rPr lang="en-US" altLang="zh-TW" sz="1600" b="0" dirty="0">
                <a:solidFill>
                  <a:srgbClr val="0070C0"/>
                </a:solidFill>
                <a:effectLst/>
              </a:rPr>
              <a:t>(</a:t>
            </a:r>
            <a:r>
              <a:rPr lang="en-US" altLang="zh-TW" sz="1600" b="0" dirty="0">
                <a:solidFill>
                  <a:srgbClr val="FF0000"/>
                </a:solidFill>
                <a:effectLst/>
              </a:rPr>
              <a:t>None</a:t>
            </a:r>
            <a:r>
              <a:rPr lang="en-US" altLang="zh-TW" sz="1600" b="0" dirty="0">
                <a:solidFill>
                  <a:srgbClr val="0070C0"/>
                </a:solidFill>
                <a:effectLst/>
              </a:rPr>
              <a:t>)</a:t>
            </a:r>
            <a:endParaRPr lang="zh-TW" altLang="en-US" sz="1600" b="0" dirty="0">
              <a:solidFill>
                <a:srgbClr val="0070C0"/>
              </a:solidFill>
              <a:effectLst/>
            </a:endParaRPr>
          </a:p>
        </p:txBody>
      </p:sp>
      <p:sp>
        <p:nvSpPr>
          <p:cNvPr id="7" name="Rectangle 4"/>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900" b="0" i="0" u="none" strike="noStrike" cap="none" normalizeH="0" baseline="0">
                <a:ln>
                  <a:noFill/>
                </a:ln>
                <a:solidFill>
                  <a:schemeClr val="tx1"/>
                </a:solidFill>
                <a:effectLst/>
                <a:latin typeface="Arial Unicode MS"/>
                <a:ea typeface="var(--devsite-code-font-family)"/>
                <a:hlinkClick r:id="rId2"/>
              </a:rPr>
              <a:t>tf.Tensor</a:t>
            </a:r>
            <a:r>
              <a:rPr kumimoji="0" lang="zh-TW" altLang="zh-TW" sz="1200" b="0" i="0" u="none" strike="noStrike" cap="none" normalizeH="0" baseline="0">
                <a:ln>
                  <a:noFill/>
                </a:ln>
                <a:solidFill>
                  <a:srgbClr val="202124"/>
                </a:solidFill>
                <a:effectLst/>
                <a:ea typeface="Roboto"/>
              </a:rPr>
              <a:t> </a:t>
            </a:r>
            <a:r>
              <a:rPr kumimoji="0" lang="zh-TW" altLang="zh-TW" sz="1200" b="0" i="0" u="none" strike="noStrike" cap="none" normalizeH="0" baseline="0">
                <a:ln>
                  <a:noFill/>
                </a:ln>
                <a:solidFill>
                  <a:srgbClr val="202124"/>
                </a:solidFill>
                <a:effectLst/>
                <a:latin typeface="Arial" panose="020B0604020202020204" pitchFamily="34" charset="0"/>
                <a:ea typeface="Roboto"/>
              </a:rPr>
              <a:t>object. All elements are of a single known data type.</a:t>
            </a:r>
            <a:r>
              <a:rPr kumimoji="0" lang="zh-TW" altLang="zh-TW" sz="400" b="0" i="0" u="none" strike="noStrike" cap="none" normalizeH="0" baseline="0">
                <a:ln>
                  <a:noFill/>
                </a:ln>
                <a:solidFill>
                  <a:schemeClr val="tx1"/>
                </a:solidFill>
                <a:effectLst/>
                <a:latin typeface="Arial" panose="020B0604020202020204" pitchFamily="34" charset="0"/>
              </a:rPr>
              <a:t>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84716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Tensor </a:t>
            </a:r>
            <a:r>
              <a:rPr lang="zh-TW" altLang="en-US" dirty="0"/>
              <a:t>使用教學</a:t>
            </a:r>
          </a:p>
        </p:txBody>
      </p:sp>
      <p:sp>
        <p:nvSpPr>
          <p:cNvPr id="3" name="內容版面配置區 2"/>
          <p:cNvSpPr>
            <a:spLocks noGrp="1"/>
          </p:cNvSpPr>
          <p:nvPr>
            <p:ph idx="1"/>
          </p:nvPr>
        </p:nvSpPr>
        <p:spPr/>
        <p:txBody>
          <a:bodyPr/>
          <a:lstStyle/>
          <a:p>
            <a:endParaRPr lang="en-US" altLang="zh-TW" b="0" dirty="0"/>
          </a:p>
          <a:p>
            <a:r>
              <a:rPr lang="en-US" altLang="zh-TW" b="0" dirty="0"/>
              <a:t>1.5 hours </a:t>
            </a:r>
            <a:r>
              <a:rPr lang="zh-TW" altLang="en-US" b="0" dirty="0"/>
              <a:t>課程</a:t>
            </a:r>
            <a:endParaRPr lang="en-US" altLang="zh-TW" b="0" dirty="0"/>
          </a:p>
          <a:p>
            <a:r>
              <a:rPr lang="en-US" altLang="zh-TW" b="0" dirty="0"/>
              <a:t>Introduction to Tensors</a:t>
            </a:r>
          </a:p>
          <a:p>
            <a:r>
              <a:rPr lang="en-US" altLang="zh-TW" b="0" dirty="0">
                <a:effectLst/>
                <a:hlinkClick r:id="rId2"/>
              </a:rPr>
              <a:t>https://www.tensorflow.org/guide/tensor</a:t>
            </a:r>
            <a:endParaRPr lang="en-US" altLang="zh-TW" b="0" dirty="0">
              <a:effectLst/>
            </a:endParaRPr>
          </a:p>
          <a:p>
            <a:endParaRPr lang="zh-TW" altLang="en-US" dirty="0"/>
          </a:p>
        </p:txBody>
      </p:sp>
    </p:spTree>
    <p:extLst>
      <p:ext uri="{BB962C8B-B14F-4D97-AF65-F5344CB8AC3E}">
        <p14:creationId xmlns:p14="http://schemas.microsoft.com/office/powerpoint/2010/main" val="135361091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4624"/>
            <a:ext cx="8264525" cy="720725"/>
          </a:xfrm>
        </p:spPr>
        <p:txBody>
          <a:bodyPr/>
          <a:lstStyle/>
          <a:p>
            <a:r>
              <a:rPr lang="fi-FI" altLang="zh-TW" b="0" dirty="0"/>
              <a:t>Keras</a:t>
            </a:r>
            <a:r>
              <a:rPr lang="zh-TW" altLang="fi-FI" b="0" dirty="0"/>
              <a:t>模型</a:t>
            </a:r>
            <a:endParaRPr lang="zh-TW" altLang="en-US" dirty="0"/>
          </a:p>
        </p:txBody>
      </p:sp>
      <p:sp>
        <p:nvSpPr>
          <p:cNvPr id="3" name="內容版面配置區 2"/>
          <p:cNvSpPr>
            <a:spLocks noGrp="1"/>
          </p:cNvSpPr>
          <p:nvPr>
            <p:ph idx="1"/>
          </p:nvPr>
        </p:nvSpPr>
        <p:spPr>
          <a:xfrm>
            <a:off x="179388" y="908720"/>
            <a:ext cx="8785100" cy="5587577"/>
          </a:xfrm>
        </p:spPr>
        <p:txBody>
          <a:bodyPr/>
          <a:lstStyle/>
          <a:p>
            <a:r>
              <a:rPr lang="zh-TW" altLang="en-US" b="0" dirty="0">
                <a:solidFill>
                  <a:schemeClr val="tx1"/>
                </a:solidFill>
                <a:effectLst/>
              </a:rPr>
              <a:t>模型其實有兩種：</a:t>
            </a:r>
          </a:p>
          <a:p>
            <a:pPr marL="342900" indent="-342900">
              <a:buFont typeface="Arial" panose="020B0604020202020204" pitchFamily="34" charset="0"/>
              <a:buChar char="•"/>
            </a:pPr>
            <a:r>
              <a:rPr lang="zh-TW" altLang="en-US" sz="2000" b="0" dirty="0">
                <a:solidFill>
                  <a:srgbClr val="00B0F0"/>
                </a:solidFill>
                <a:effectLst/>
              </a:rPr>
              <a:t>一種叫</a:t>
            </a:r>
            <a:r>
              <a:rPr lang="en-US" altLang="zh-TW" sz="2000" b="0" dirty="0">
                <a:solidFill>
                  <a:srgbClr val="00B0F0"/>
                </a:solidFill>
                <a:effectLst/>
              </a:rPr>
              <a:t>Sequential</a:t>
            </a:r>
            <a:r>
              <a:rPr lang="zh-TW" altLang="en-US" sz="2000" b="0" dirty="0">
                <a:solidFill>
                  <a:schemeClr val="tx1"/>
                </a:solidFill>
                <a:effectLst/>
              </a:rPr>
              <a:t>，稱為</a:t>
            </a:r>
            <a:r>
              <a:rPr lang="zh-TW" altLang="en-US" sz="2000" dirty="0">
                <a:solidFill>
                  <a:schemeClr val="tx1"/>
                </a:solidFill>
                <a:effectLst/>
              </a:rPr>
              <a:t>序貫模型</a:t>
            </a:r>
            <a:r>
              <a:rPr lang="zh-TW" altLang="en-US" sz="2000" b="0" dirty="0">
                <a:solidFill>
                  <a:schemeClr val="tx1"/>
                </a:solidFill>
                <a:effectLst/>
              </a:rPr>
              <a:t>，也就是</a:t>
            </a:r>
            <a:r>
              <a:rPr lang="zh-TW" altLang="en-US" sz="2000" b="0" dirty="0">
                <a:solidFill>
                  <a:srgbClr val="0070C0"/>
                </a:solidFill>
                <a:effectLst/>
              </a:rPr>
              <a:t>單輸入單輸出</a:t>
            </a:r>
            <a:r>
              <a:rPr lang="zh-TW" altLang="en-US" sz="2000" b="0" dirty="0">
                <a:solidFill>
                  <a:schemeClr val="tx1"/>
                </a:solidFill>
                <a:effectLst/>
              </a:rPr>
              <a:t>，一條路通到底，同層之間只有相鄰關係，同層連線統統沒有。這種模型編譯速度快，操作上也比較簡單。  </a:t>
            </a:r>
            <a:r>
              <a:rPr lang="en-US" altLang="zh-TW" sz="800" b="0" dirty="0">
                <a:solidFill>
                  <a:schemeClr val="tx1"/>
                </a:solidFill>
                <a:effectLst/>
              </a:rPr>
              <a:t>https://www.tensorflow.org/api_docs/python/tf/keras/Sequential</a:t>
            </a:r>
            <a:endParaRPr lang="zh-TW" altLang="en-US" sz="800" b="0" dirty="0">
              <a:solidFill>
                <a:schemeClr val="tx1"/>
              </a:solidFill>
              <a:effectLst/>
            </a:endParaRPr>
          </a:p>
          <a:p>
            <a:pPr marL="342900" indent="-342900">
              <a:buFont typeface="Arial" panose="020B0604020202020204" pitchFamily="34" charset="0"/>
              <a:buChar char="•"/>
            </a:pPr>
            <a:r>
              <a:rPr lang="zh-TW" altLang="en-US" sz="2000" b="0" dirty="0">
                <a:solidFill>
                  <a:srgbClr val="00B0F0"/>
                </a:solidFill>
                <a:effectLst/>
              </a:rPr>
              <a:t>第二種模型稱為</a:t>
            </a:r>
            <a:r>
              <a:rPr lang="en-US" altLang="zh-TW" sz="2000" b="0" dirty="0">
                <a:solidFill>
                  <a:srgbClr val="00B0F0"/>
                </a:solidFill>
                <a:effectLst/>
              </a:rPr>
              <a:t>Graph</a:t>
            </a:r>
            <a:r>
              <a:rPr lang="zh-TW" altLang="en-US" sz="2000" b="0" dirty="0">
                <a:solidFill>
                  <a:schemeClr val="tx1"/>
                </a:solidFill>
                <a:effectLst/>
              </a:rPr>
              <a:t>，即</a:t>
            </a:r>
            <a:r>
              <a:rPr lang="zh-TW" altLang="en-US" sz="2000" dirty="0">
                <a:solidFill>
                  <a:schemeClr val="tx1"/>
                </a:solidFill>
                <a:effectLst/>
              </a:rPr>
              <a:t>圖模型</a:t>
            </a:r>
            <a:r>
              <a:rPr lang="en-US" altLang="zh-TW" sz="2000" b="0" dirty="0">
                <a:solidFill>
                  <a:schemeClr val="tx1"/>
                </a:solidFill>
                <a:effectLst/>
              </a:rPr>
              <a:t>(</a:t>
            </a:r>
            <a:r>
              <a:rPr lang="zh-TW" altLang="en-US" sz="2000" b="0" dirty="0">
                <a:solidFill>
                  <a:schemeClr val="tx1"/>
                </a:solidFill>
                <a:effectLst/>
              </a:rPr>
              <a:t>大部分機器學習庫都是基於這個模型</a:t>
            </a:r>
            <a:r>
              <a:rPr lang="en-US" altLang="zh-TW" sz="2000" b="0" dirty="0">
                <a:solidFill>
                  <a:schemeClr val="tx1"/>
                </a:solidFill>
                <a:effectLst/>
              </a:rPr>
              <a:t>)</a:t>
            </a:r>
            <a:r>
              <a:rPr lang="zh-TW" altLang="en-US" sz="2000" b="0" dirty="0">
                <a:solidFill>
                  <a:schemeClr val="tx1"/>
                </a:solidFill>
                <a:effectLst/>
              </a:rPr>
              <a:t>，這個模型支援多輸入多輸出，神經元之間想怎麼連怎麼連，但是編譯速度慢。</a:t>
            </a:r>
            <a:r>
              <a:rPr lang="en-US" altLang="zh-TW" sz="800" b="0" dirty="0">
                <a:solidFill>
                  <a:schemeClr val="tx1"/>
                </a:solidFill>
                <a:effectLst/>
              </a:rPr>
              <a:t>https://www.tensorflow.org/api_docs/python/tf/keras/Model</a:t>
            </a:r>
          </a:p>
          <a:p>
            <a:pPr marL="342900" indent="-342900">
              <a:buFont typeface="Arial" panose="020B0604020202020204" pitchFamily="34" charset="0"/>
              <a:buChar char="•"/>
            </a:pPr>
            <a:r>
              <a:rPr lang="zh-TW" altLang="en-US" sz="2000" b="0" dirty="0">
                <a:solidFill>
                  <a:schemeClr val="tx1"/>
                </a:solidFill>
                <a:effectLst/>
              </a:rPr>
              <a:t>可以看到，</a:t>
            </a:r>
            <a:r>
              <a:rPr lang="en-US" altLang="zh-TW" sz="2000" b="0" dirty="0">
                <a:solidFill>
                  <a:schemeClr val="tx1"/>
                </a:solidFill>
                <a:effectLst/>
              </a:rPr>
              <a:t>Sequential</a:t>
            </a:r>
            <a:r>
              <a:rPr lang="zh-TW" altLang="en-US" sz="2000" b="0" dirty="0">
                <a:solidFill>
                  <a:schemeClr val="tx1"/>
                </a:solidFill>
                <a:effectLst/>
              </a:rPr>
              <a:t>其實是</a:t>
            </a:r>
            <a:r>
              <a:rPr lang="en-US" altLang="zh-TW" sz="2000" b="0" dirty="0">
                <a:solidFill>
                  <a:schemeClr val="tx1"/>
                </a:solidFill>
                <a:effectLst/>
              </a:rPr>
              <a:t>Graph</a:t>
            </a:r>
            <a:r>
              <a:rPr lang="zh-TW" altLang="en-US" sz="2000" b="0" dirty="0">
                <a:solidFill>
                  <a:schemeClr val="tx1"/>
                </a:solidFill>
                <a:effectLst/>
              </a:rPr>
              <a:t>的一個特殊情況。</a:t>
            </a:r>
            <a:r>
              <a:rPr lang="zh-TW" altLang="en-US" sz="2000" b="0" dirty="0">
                <a:solidFill>
                  <a:srgbClr val="7030A0"/>
                </a:solidFill>
                <a:effectLst/>
              </a:rPr>
              <a:t>新版</a:t>
            </a:r>
            <a:r>
              <a:rPr lang="en-US" altLang="zh-TW" sz="2000" b="0" dirty="0" err="1">
                <a:solidFill>
                  <a:srgbClr val="7030A0"/>
                </a:solidFill>
                <a:effectLst/>
              </a:rPr>
              <a:t>Keras</a:t>
            </a:r>
            <a:r>
              <a:rPr lang="zh-TW" altLang="en-US" sz="2000" b="0" dirty="0">
                <a:solidFill>
                  <a:srgbClr val="7030A0"/>
                </a:solidFill>
                <a:effectLst/>
              </a:rPr>
              <a:t>中，圖模型被移除</a:t>
            </a:r>
            <a:r>
              <a:rPr lang="zh-TW" altLang="en-US" sz="2000" b="0" dirty="0">
                <a:solidFill>
                  <a:schemeClr val="tx1"/>
                </a:solidFill>
                <a:effectLst/>
              </a:rPr>
              <a:t>，而增加了</a:t>
            </a:r>
            <a:r>
              <a:rPr lang="en-US" altLang="zh-TW" sz="2000" b="0" dirty="0">
                <a:solidFill>
                  <a:srgbClr val="7030A0"/>
                </a:solidFill>
                <a:effectLst/>
              </a:rPr>
              <a:t>Functional model API (p.331)</a:t>
            </a:r>
            <a:r>
              <a:rPr lang="zh-TW" altLang="en-US" sz="2000" b="0" dirty="0">
                <a:solidFill>
                  <a:schemeClr val="tx1"/>
                </a:solidFill>
                <a:effectLst/>
              </a:rPr>
              <a:t>，這更加強調了</a:t>
            </a:r>
            <a:r>
              <a:rPr lang="en-US" altLang="zh-TW" sz="2000" b="0" dirty="0">
                <a:solidFill>
                  <a:schemeClr val="tx1"/>
                </a:solidFill>
                <a:effectLst/>
              </a:rPr>
              <a:t>Sequential</a:t>
            </a:r>
            <a:r>
              <a:rPr lang="zh-TW" altLang="en-US" sz="2000" b="0" dirty="0">
                <a:solidFill>
                  <a:schemeClr val="tx1"/>
                </a:solidFill>
                <a:effectLst/>
              </a:rPr>
              <a:t>是特殊情況。一般的模型就稱為</a:t>
            </a:r>
            <a:r>
              <a:rPr lang="en-US" altLang="zh-TW" sz="2000" b="0" dirty="0">
                <a:solidFill>
                  <a:schemeClr val="tx1"/>
                </a:solidFill>
                <a:effectLst/>
              </a:rPr>
              <a:t>Model</a:t>
            </a:r>
            <a:r>
              <a:rPr lang="zh-TW" altLang="en-US" sz="2000" b="0" dirty="0">
                <a:solidFill>
                  <a:schemeClr val="tx1"/>
                </a:solidFill>
                <a:effectLst/>
              </a:rPr>
              <a:t>，如果你要用簡單的</a:t>
            </a:r>
            <a:r>
              <a:rPr lang="en-US" altLang="zh-TW" sz="2000" b="0" dirty="0">
                <a:solidFill>
                  <a:schemeClr val="tx1"/>
                </a:solidFill>
                <a:effectLst/>
              </a:rPr>
              <a:t>Sequential</a:t>
            </a:r>
            <a:r>
              <a:rPr lang="zh-TW" altLang="en-US" sz="2000" b="0" dirty="0">
                <a:solidFill>
                  <a:schemeClr val="tx1"/>
                </a:solidFill>
                <a:effectLst/>
              </a:rPr>
              <a:t>，還有一個 快捷方式</a:t>
            </a:r>
            <a:r>
              <a:rPr lang="en-US" altLang="zh-TW" sz="2000" b="0" dirty="0">
                <a:solidFill>
                  <a:schemeClr val="tx1"/>
                </a:solidFill>
                <a:effectLst/>
              </a:rPr>
              <a:t>Sequential</a:t>
            </a:r>
            <a:r>
              <a:rPr lang="zh-TW" altLang="en-US" sz="2000" b="0" dirty="0">
                <a:solidFill>
                  <a:schemeClr val="tx1"/>
                </a:solidFill>
                <a:effectLst/>
              </a:rPr>
              <a:t>。</a:t>
            </a:r>
            <a:endParaRPr lang="en-US" altLang="zh-TW" sz="2000" b="0" dirty="0">
              <a:solidFill>
                <a:schemeClr val="tx1"/>
              </a:solidFill>
              <a:effectLst/>
            </a:endParaRPr>
          </a:p>
          <a:p>
            <a:pPr marL="342900" indent="-342900">
              <a:buFont typeface="Arial" panose="020B0604020202020204" pitchFamily="34" charset="0"/>
              <a:buChar char="•"/>
            </a:pPr>
            <a:r>
              <a:rPr lang="en-US" altLang="zh-TW" sz="2000" dirty="0"/>
              <a:t>F</a:t>
            </a:r>
            <a:r>
              <a:rPr lang="en-US" altLang="zh-TW" sz="2000" b="0" dirty="0">
                <a:solidFill>
                  <a:schemeClr val="tx1"/>
                </a:solidFill>
                <a:effectLst/>
              </a:rPr>
              <a:t>unctional model API (</a:t>
            </a:r>
            <a:r>
              <a:rPr lang="en-US" altLang="zh-TW" sz="2000" dirty="0">
                <a:solidFill>
                  <a:srgbClr val="7030A0"/>
                </a:solidFill>
              </a:rPr>
              <a:t>Functional API </a:t>
            </a:r>
            <a:r>
              <a:rPr lang="en-US" altLang="zh-TW" sz="2000" b="0" dirty="0">
                <a:solidFill>
                  <a:schemeClr val="tx1"/>
                </a:solidFill>
                <a:effectLst/>
              </a:rPr>
              <a:t>)</a:t>
            </a:r>
            <a:r>
              <a:rPr lang="zh-TW" altLang="en-US" sz="2000" b="0" dirty="0">
                <a:solidFill>
                  <a:schemeClr val="tx1"/>
                </a:solidFill>
                <a:effectLst/>
              </a:rPr>
              <a:t>將其譯為</a:t>
            </a:r>
            <a:r>
              <a:rPr lang="zh-TW" altLang="en-US" sz="2000" b="0" dirty="0">
                <a:solidFill>
                  <a:srgbClr val="7030A0"/>
                </a:solidFill>
                <a:effectLst/>
              </a:rPr>
              <a:t>泛型模型</a:t>
            </a:r>
            <a:r>
              <a:rPr lang="zh-TW" altLang="en-US" sz="2000" b="0" dirty="0">
                <a:solidFill>
                  <a:schemeClr val="tx1"/>
                </a:solidFill>
                <a:effectLst/>
              </a:rPr>
              <a:t>，即只要是接收一個或</a:t>
            </a:r>
            <a:r>
              <a:rPr lang="zh-TW" altLang="en-US" sz="2000" b="0" dirty="0">
                <a:solidFill>
                  <a:srgbClr val="FF0000"/>
                </a:solidFill>
                <a:effectLst/>
              </a:rPr>
              <a:t>一些張量</a:t>
            </a:r>
            <a:r>
              <a:rPr lang="zh-TW" altLang="en-US" sz="2000" b="0" dirty="0">
                <a:solidFill>
                  <a:schemeClr val="tx1"/>
                </a:solidFill>
                <a:effectLst/>
              </a:rPr>
              <a:t>作為輸入，然後輸出的也是</a:t>
            </a:r>
            <a:r>
              <a:rPr lang="zh-TW" altLang="en-US" sz="2000" b="0" dirty="0">
                <a:solidFill>
                  <a:srgbClr val="FF0000"/>
                </a:solidFill>
                <a:effectLst/>
              </a:rPr>
              <a:t>一個或一些張量</a:t>
            </a:r>
            <a:r>
              <a:rPr lang="zh-TW" altLang="en-US" sz="2000" b="0" dirty="0">
                <a:solidFill>
                  <a:schemeClr val="tx1"/>
                </a:solidFill>
                <a:effectLst/>
              </a:rPr>
              <a:t>，統統都稱作“</a:t>
            </a:r>
            <a:r>
              <a:rPr lang="en-US" altLang="zh-TW" sz="2000" b="0" dirty="0">
                <a:solidFill>
                  <a:schemeClr val="tx1"/>
                </a:solidFill>
                <a:effectLst/>
              </a:rPr>
              <a:t>model”</a:t>
            </a:r>
            <a:endParaRPr lang="zh-TW" altLang="en-US" sz="2000" b="0" dirty="0">
              <a:solidFill>
                <a:schemeClr val="tx1"/>
              </a:solidFill>
              <a:effectLst/>
            </a:endParaRPr>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68144" y="5100920"/>
            <a:ext cx="2722846" cy="1616885"/>
          </a:xfrm>
          <a:prstGeom prst="rect">
            <a:avLst/>
          </a:prstGeom>
        </p:spPr>
      </p:pic>
    </p:spTree>
    <p:extLst>
      <p:ext uri="{BB962C8B-B14F-4D97-AF65-F5344CB8AC3E}">
        <p14:creationId xmlns:p14="http://schemas.microsoft.com/office/powerpoint/2010/main" val="180382279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4625"/>
            <a:ext cx="8264525" cy="1107472"/>
          </a:xfrm>
        </p:spPr>
        <p:txBody>
          <a:bodyPr/>
          <a:lstStyle/>
          <a:p>
            <a:r>
              <a:rPr lang="en-US" altLang="zh-TW" dirty="0" err="1"/>
              <a:t>Keras</a:t>
            </a:r>
            <a:r>
              <a:rPr lang="en-US" altLang="zh-TW" dirty="0"/>
              <a:t>--Build a model, and compile.</a:t>
            </a:r>
            <a:endParaRPr lang="zh-TW" altLang="en-US" dirty="0"/>
          </a:p>
        </p:txBody>
      </p:sp>
      <p:sp>
        <p:nvSpPr>
          <p:cNvPr id="3" name="內容版面配置區 2"/>
          <p:cNvSpPr>
            <a:spLocks noGrp="1"/>
          </p:cNvSpPr>
          <p:nvPr>
            <p:ph idx="1"/>
          </p:nvPr>
        </p:nvSpPr>
        <p:spPr>
          <a:xfrm>
            <a:off x="179388" y="1153790"/>
            <a:ext cx="8713092" cy="5371553"/>
          </a:xfrm>
        </p:spPr>
        <p:txBody>
          <a:bodyPr/>
          <a:lstStyle/>
          <a:p>
            <a:r>
              <a:rPr lang="en-US" altLang="zh-TW" dirty="0" err="1"/>
              <a:t>Datacamp</a:t>
            </a:r>
            <a:r>
              <a:rPr lang="en-US" altLang="zh-TW" dirty="0"/>
              <a:t> (https://www.datacamp.com/)</a:t>
            </a:r>
          </a:p>
          <a:p>
            <a:r>
              <a:rPr lang="en-US" altLang="zh-TW" sz="1600" b="0" dirty="0" err="1">
                <a:effectLst/>
              </a:rPr>
              <a:t>DataCamp</a:t>
            </a:r>
            <a:r>
              <a:rPr lang="zh-TW" altLang="en-US" sz="1600" b="0" dirty="0">
                <a:effectLst/>
              </a:rPr>
              <a:t>是一個互動性的</a:t>
            </a:r>
            <a:r>
              <a:rPr lang="en-US" altLang="zh-TW" sz="1600" b="0" dirty="0">
                <a:effectLst/>
              </a:rPr>
              <a:t>MOOC</a:t>
            </a:r>
            <a:r>
              <a:rPr lang="zh-TW" altLang="en-US" sz="1600" b="0" dirty="0">
                <a:effectLst/>
              </a:rPr>
              <a:t>網站，影片類的講解偏少，更多的是文字直接指導你進入實戰專案。 同時</a:t>
            </a:r>
            <a:r>
              <a:rPr lang="en-US" altLang="zh-TW" sz="1600" b="0" dirty="0" err="1">
                <a:effectLst/>
              </a:rPr>
              <a:t>DataCamp</a:t>
            </a:r>
            <a:r>
              <a:rPr lang="zh-TW" altLang="en-US" sz="1600" b="0" dirty="0">
                <a:effectLst/>
              </a:rPr>
              <a:t>也是我最推薦的數據科學入門網站，從</a:t>
            </a:r>
            <a:r>
              <a:rPr lang="en-US" altLang="zh-TW" sz="1600" b="0" dirty="0">
                <a:effectLst/>
              </a:rPr>
              <a:t>Python</a:t>
            </a:r>
            <a:r>
              <a:rPr lang="zh-TW" altLang="en-US" sz="1600" b="0" dirty="0">
                <a:effectLst/>
              </a:rPr>
              <a:t>與</a:t>
            </a:r>
            <a:r>
              <a:rPr lang="en-US" altLang="zh-TW" sz="1600" b="0" dirty="0">
                <a:effectLst/>
              </a:rPr>
              <a:t>R</a:t>
            </a:r>
            <a:r>
              <a:rPr lang="zh-TW" altLang="en-US" sz="1600" b="0" dirty="0">
                <a:effectLst/>
              </a:rPr>
              <a:t>的基礎講解到數據處理流程，從機器學習到深度學習，它都有涉及。</a:t>
            </a:r>
            <a:endParaRPr lang="en-US" altLang="zh-TW" sz="1600" b="0" dirty="0">
              <a:effectLst/>
            </a:endParaRPr>
          </a:p>
          <a:p>
            <a:r>
              <a:rPr lang="en-US" altLang="zh-TW" sz="1600" b="0" dirty="0" err="1">
                <a:effectLst/>
              </a:rPr>
              <a:t>DataCamp</a:t>
            </a:r>
            <a:r>
              <a:rPr lang="en-US" altLang="zh-TW" sz="1600" b="0" dirty="0">
                <a:effectLst/>
              </a:rPr>
              <a:t> </a:t>
            </a:r>
            <a:r>
              <a:rPr lang="zh-TW" altLang="en-US" sz="1600" b="0" dirty="0">
                <a:effectLst/>
              </a:rPr>
              <a:t>註冊（此指申請帳號）是免費的，可以使用 </a:t>
            </a:r>
            <a:r>
              <a:rPr lang="en-US" altLang="zh-TW" sz="1600" b="0" dirty="0">
                <a:effectLst/>
              </a:rPr>
              <a:t>Email </a:t>
            </a:r>
            <a:r>
              <a:rPr lang="zh-TW" altLang="en-US" sz="1600" b="0" dirty="0">
                <a:effectLst/>
              </a:rPr>
              <a:t>註冊以外，</a:t>
            </a:r>
            <a:r>
              <a:rPr lang="en-US" altLang="zh-TW" sz="1600" b="0" dirty="0" err="1">
                <a:effectLst/>
              </a:rPr>
              <a:t>DataCamp</a:t>
            </a:r>
            <a:r>
              <a:rPr lang="en-US" altLang="zh-TW" sz="1600" b="0" dirty="0">
                <a:effectLst/>
              </a:rPr>
              <a:t> </a:t>
            </a:r>
            <a:r>
              <a:rPr lang="zh-TW" altLang="en-US" sz="1600" b="0" dirty="0">
                <a:effectLst/>
              </a:rPr>
              <a:t>也開放使用者以 </a:t>
            </a:r>
            <a:r>
              <a:rPr lang="en-US" altLang="zh-TW" sz="1600" b="0" dirty="0">
                <a:effectLst/>
              </a:rPr>
              <a:t>LinkedIn</a:t>
            </a:r>
            <a:r>
              <a:rPr lang="zh-TW" altLang="en-US" sz="1600" b="0" dirty="0">
                <a:effectLst/>
              </a:rPr>
              <a:t>、</a:t>
            </a:r>
            <a:r>
              <a:rPr lang="en-US" altLang="zh-TW" sz="1600" b="0" dirty="0">
                <a:effectLst/>
              </a:rPr>
              <a:t>Google+</a:t>
            </a:r>
            <a:r>
              <a:rPr lang="zh-TW" altLang="en-US" sz="1600" b="0" dirty="0">
                <a:effectLst/>
              </a:rPr>
              <a:t>，以及 </a:t>
            </a:r>
            <a:r>
              <a:rPr lang="en-US" altLang="zh-TW" sz="1600" b="0" dirty="0">
                <a:effectLst/>
              </a:rPr>
              <a:t>Facebook </a:t>
            </a:r>
            <a:r>
              <a:rPr lang="zh-TW" altLang="en-US" sz="1600" b="0" dirty="0">
                <a:effectLst/>
              </a:rPr>
              <a:t>註冊。註冊之後即可觀看站內所有的「免費」教學影片。</a:t>
            </a:r>
            <a:endParaRPr lang="en-US" altLang="zh-TW" sz="1600" dirty="0"/>
          </a:p>
          <a:p>
            <a:r>
              <a:rPr lang="en-US" altLang="zh-TW" sz="1400" dirty="0">
                <a:hlinkClick r:id="rId2"/>
              </a:rPr>
              <a:t>https://campus.datacamp.com/courses/advanced-deep-learning-with-keras/the-keras-functional-api?ex=5</a:t>
            </a:r>
            <a:endParaRPr lang="en-US" altLang="zh-TW" sz="1400" dirty="0"/>
          </a:p>
          <a:p>
            <a:pPr marL="285750" indent="-285750">
              <a:buFont typeface="Arial" panose="020B0604020202020204" pitchFamily="34" charset="0"/>
              <a:buChar char="•"/>
            </a:pPr>
            <a:r>
              <a:rPr lang="en-US" altLang="zh-TW" sz="1400" dirty="0">
                <a:effectLst/>
              </a:rPr>
              <a:t>Import Model from </a:t>
            </a:r>
            <a:r>
              <a:rPr lang="en-US" altLang="zh-TW" sz="1400" dirty="0" err="1">
                <a:effectLst/>
              </a:rPr>
              <a:t>keras.models</a:t>
            </a:r>
            <a:r>
              <a:rPr lang="en-US" altLang="zh-TW" sz="1400" dirty="0">
                <a:effectLst/>
              </a:rPr>
              <a:t> to create a </a:t>
            </a:r>
            <a:r>
              <a:rPr lang="en-US" altLang="zh-TW" sz="1400" dirty="0" err="1">
                <a:effectLst/>
              </a:rPr>
              <a:t>keras</a:t>
            </a:r>
            <a:r>
              <a:rPr lang="en-US" altLang="zh-TW" sz="1400" dirty="0">
                <a:effectLst/>
              </a:rPr>
              <a:t> model.</a:t>
            </a:r>
          </a:p>
          <a:p>
            <a:pPr marL="285750" indent="-285750">
              <a:buFont typeface="Arial" panose="020B0604020202020204" pitchFamily="34" charset="0"/>
              <a:buChar char="•"/>
            </a:pPr>
            <a:r>
              <a:rPr lang="en-US" altLang="zh-TW" sz="1400" dirty="0">
                <a:effectLst/>
              </a:rPr>
              <a:t>Use the input layer and output layer you already defined as the model's input and output.</a:t>
            </a:r>
          </a:p>
          <a:p>
            <a:r>
              <a:rPr lang="en-US" altLang="zh-TW" sz="1050" b="0" dirty="0">
                <a:effectLst/>
              </a:rPr>
              <a:t>from </a:t>
            </a:r>
            <a:r>
              <a:rPr lang="en-US" altLang="zh-TW" sz="1050" b="0" dirty="0" err="1">
                <a:effectLst/>
              </a:rPr>
              <a:t>tensorflow.keras</a:t>
            </a:r>
            <a:r>
              <a:rPr lang="en-US" altLang="zh-TW" sz="1050" b="0" dirty="0">
                <a:effectLst/>
              </a:rPr>
              <a:t> import Input </a:t>
            </a:r>
          </a:p>
          <a:p>
            <a:r>
              <a:rPr lang="en-US" altLang="zh-TW" sz="1050" b="0" dirty="0">
                <a:effectLst/>
              </a:rPr>
              <a:t>from </a:t>
            </a:r>
            <a:r>
              <a:rPr lang="en-US" altLang="zh-TW" sz="1050" b="0" dirty="0" err="1">
                <a:effectLst/>
              </a:rPr>
              <a:t>tensorflow.keras.layers</a:t>
            </a:r>
            <a:r>
              <a:rPr lang="en-US" altLang="zh-TW" sz="1050" b="0" dirty="0">
                <a:effectLst/>
              </a:rPr>
              <a:t> import Dense</a:t>
            </a:r>
          </a:p>
          <a:p>
            <a:r>
              <a:rPr lang="en-US" altLang="zh-TW" sz="1050" b="0" dirty="0">
                <a:effectLst/>
              </a:rPr>
              <a:t>from </a:t>
            </a:r>
            <a:r>
              <a:rPr lang="en-US" altLang="zh-TW" sz="1050" b="0" dirty="0" err="1">
                <a:effectLst/>
              </a:rPr>
              <a:t>tensorflow.keras</a:t>
            </a:r>
            <a:r>
              <a:rPr lang="en-US" altLang="zh-TW" sz="1050" b="0" dirty="0">
                <a:effectLst/>
              </a:rPr>
              <a:t> import Model </a:t>
            </a:r>
          </a:p>
          <a:p>
            <a:r>
              <a:rPr lang="en-US" altLang="zh-TW" sz="1050" b="0" dirty="0">
                <a:effectLst/>
              </a:rPr>
              <a:t>from </a:t>
            </a:r>
            <a:r>
              <a:rPr lang="en-US" altLang="zh-TW" sz="1050" b="0" dirty="0" err="1">
                <a:effectLst/>
              </a:rPr>
              <a:t>tensorflow.keras.utils</a:t>
            </a:r>
            <a:r>
              <a:rPr lang="en-US" altLang="zh-TW" sz="1050" b="0" dirty="0">
                <a:effectLst/>
              </a:rPr>
              <a:t> import </a:t>
            </a:r>
            <a:r>
              <a:rPr lang="en-US" altLang="zh-TW" sz="1050" b="0" dirty="0" err="1">
                <a:effectLst/>
              </a:rPr>
              <a:t>plot_model</a:t>
            </a:r>
            <a:endParaRPr lang="en-US" altLang="zh-TW" sz="1050" b="0" dirty="0">
              <a:effectLst/>
            </a:endParaRPr>
          </a:p>
          <a:p>
            <a:endParaRPr lang="en-US" altLang="zh-TW" sz="1050" b="0" dirty="0">
              <a:effectLst/>
            </a:endParaRPr>
          </a:p>
          <a:p>
            <a:r>
              <a:rPr lang="en-US" altLang="zh-TW" sz="1050" b="0" dirty="0" err="1">
                <a:effectLst/>
              </a:rPr>
              <a:t>input_tensor</a:t>
            </a:r>
            <a:r>
              <a:rPr lang="en-US" altLang="zh-TW" sz="1050" b="0" dirty="0">
                <a:effectLst/>
              </a:rPr>
              <a:t>=Input(shape=(1,))</a:t>
            </a:r>
          </a:p>
          <a:p>
            <a:r>
              <a:rPr lang="en-US" altLang="zh-TW" sz="1050" b="0" dirty="0" err="1">
                <a:effectLst/>
              </a:rPr>
              <a:t>output_tensor</a:t>
            </a:r>
            <a:r>
              <a:rPr lang="en-US" altLang="zh-TW" sz="1050" b="0" dirty="0">
                <a:effectLst/>
              </a:rPr>
              <a:t>=Dense(1)(</a:t>
            </a:r>
            <a:r>
              <a:rPr lang="en-US" altLang="zh-TW" sz="1050" b="0" dirty="0" err="1">
                <a:effectLst/>
              </a:rPr>
              <a:t>input_tensor</a:t>
            </a:r>
            <a:r>
              <a:rPr lang="en-US" altLang="zh-TW" sz="1050" b="0" dirty="0">
                <a:effectLst/>
              </a:rPr>
              <a:t>)</a:t>
            </a:r>
          </a:p>
          <a:p>
            <a:r>
              <a:rPr lang="en-US" altLang="zh-TW" sz="1050" b="0" dirty="0">
                <a:effectLst/>
              </a:rPr>
              <a:t># Build the model</a:t>
            </a:r>
          </a:p>
          <a:p>
            <a:r>
              <a:rPr lang="en-US" altLang="zh-TW" sz="1050" b="0" dirty="0">
                <a:effectLst/>
              </a:rPr>
              <a:t>model1=Model(___, ___)</a:t>
            </a:r>
          </a:p>
          <a:p>
            <a:r>
              <a:rPr lang="en-US" altLang="zh-TW" sz="1050" b="0" dirty="0">
                <a:effectLst/>
              </a:rPr>
              <a:t>……</a:t>
            </a:r>
          </a:p>
          <a:p>
            <a:endParaRPr lang="en-US" altLang="zh-TW" sz="1050" b="0" dirty="0">
              <a:effectLst/>
            </a:endParaRPr>
          </a:p>
          <a:p>
            <a:r>
              <a:rPr lang="en-US" altLang="zh-TW" sz="1050" b="0" dirty="0">
                <a:solidFill>
                  <a:srgbClr val="FF0000"/>
                </a:solidFill>
                <a:effectLst/>
              </a:rPr>
              <a:t>model1.summary()</a:t>
            </a:r>
          </a:p>
          <a:p>
            <a:endParaRPr lang="en-US" altLang="zh-TW" sz="1050" b="0" dirty="0">
              <a:effectLst/>
            </a:endParaRPr>
          </a:p>
          <a:p>
            <a:r>
              <a:rPr lang="en-US" altLang="zh-TW" sz="1050" b="0" dirty="0" err="1">
                <a:effectLst/>
              </a:rPr>
              <a:t>plot_model</a:t>
            </a:r>
            <a:r>
              <a:rPr lang="en-US" altLang="zh-TW" sz="1050" b="0" dirty="0">
                <a:effectLst/>
              </a:rPr>
              <a:t>(model1, </a:t>
            </a:r>
            <a:r>
              <a:rPr lang="en-US" altLang="zh-TW" sz="1050" b="0" dirty="0" err="1">
                <a:effectLst/>
              </a:rPr>
              <a:t>to_file</a:t>
            </a:r>
            <a:r>
              <a:rPr lang="en-US" altLang="zh-TW" sz="1050" b="0" dirty="0">
                <a:effectLst/>
              </a:rPr>
              <a:t>="model.png")</a:t>
            </a:r>
          </a:p>
          <a:p>
            <a:endParaRPr lang="en-US" altLang="zh-TW" sz="1050" b="0" dirty="0">
              <a:effectLst/>
            </a:endParaRPr>
          </a:p>
          <a:p>
            <a:r>
              <a:rPr lang="en-US" altLang="zh-TW" sz="1050" b="0" dirty="0">
                <a:effectLst/>
              </a:rPr>
              <a:t>from </a:t>
            </a:r>
            <a:r>
              <a:rPr lang="en-US" altLang="zh-TW" sz="1050" b="0" dirty="0" err="1">
                <a:effectLst/>
              </a:rPr>
              <a:t>matplotlib</a:t>
            </a:r>
            <a:r>
              <a:rPr lang="en-US" altLang="zh-TW" sz="1050" b="0" dirty="0">
                <a:effectLst/>
              </a:rPr>
              <a:t> import </a:t>
            </a:r>
            <a:r>
              <a:rPr lang="en-US" altLang="zh-TW" sz="1050" b="0" dirty="0" err="1">
                <a:effectLst/>
              </a:rPr>
              <a:t>pyplot</a:t>
            </a:r>
            <a:r>
              <a:rPr lang="en-US" altLang="zh-TW" sz="1050" b="0" dirty="0">
                <a:effectLst/>
              </a:rPr>
              <a:t> as </a:t>
            </a:r>
            <a:r>
              <a:rPr lang="en-US" altLang="zh-TW" sz="1050" b="0" dirty="0" err="1">
                <a:effectLst/>
              </a:rPr>
              <a:t>plt</a:t>
            </a:r>
            <a:endParaRPr lang="en-US" altLang="zh-TW" sz="1050" b="0" dirty="0">
              <a:effectLst/>
            </a:endParaRPr>
          </a:p>
          <a:p>
            <a:r>
              <a:rPr lang="en-US" altLang="zh-TW" sz="1050" b="0" dirty="0" err="1">
                <a:effectLst/>
              </a:rPr>
              <a:t>img</a:t>
            </a:r>
            <a:r>
              <a:rPr lang="en-US" altLang="zh-TW" sz="1050" b="0" dirty="0">
                <a:effectLst/>
              </a:rPr>
              <a:t>=</a:t>
            </a:r>
            <a:r>
              <a:rPr lang="en-US" altLang="zh-TW" sz="1050" b="0" dirty="0" err="1">
                <a:effectLst/>
              </a:rPr>
              <a:t>plt.imread</a:t>
            </a:r>
            <a:r>
              <a:rPr lang="en-US" altLang="zh-TW" sz="1050" b="0" dirty="0">
                <a:effectLst/>
              </a:rPr>
              <a:t>("model.png")</a:t>
            </a:r>
          </a:p>
          <a:p>
            <a:r>
              <a:rPr lang="en-US" altLang="zh-TW" sz="1050" b="0" dirty="0" err="1">
                <a:effectLst/>
              </a:rPr>
              <a:t>plt.imshow</a:t>
            </a:r>
            <a:r>
              <a:rPr lang="en-US" altLang="zh-TW" sz="1050" b="0" dirty="0">
                <a:effectLst/>
              </a:rPr>
              <a:t>(</a:t>
            </a:r>
            <a:r>
              <a:rPr lang="en-US" altLang="zh-TW" sz="1050" b="0" dirty="0" err="1">
                <a:effectLst/>
              </a:rPr>
              <a:t>img</a:t>
            </a:r>
            <a:r>
              <a:rPr lang="en-US" altLang="zh-TW" sz="1050" b="0" dirty="0">
                <a:effectLst/>
              </a:rPr>
              <a:t>)</a:t>
            </a:r>
          </a:p>
          <a:p>
            <a:r>
              <a:rPr lang="en-US" altLang="zh-TW" sz="1050" b="0" dirty="0" err="1">
                <a:effectLst/>
              </a:rPr>
              <a:t>plt.show</a:t>
            </a:r>
            <a:r>
              <a:rPr lang="en-US" altLang="zh-TW" sz="1050" b="0" dirty="0">
                <a:effectLst/>
              </a:rPr>
              <a:t>()</a:t>
            </a:r>
          </a:p>
          <a:p>
            <a:endParaRPr lang="en-US" altLang="zh-TW" sz="1050" b="0" dirty="0">
              <a:solidFill>
                <a:srgbClr val="FF0000"/>
              </a:solidFill>
              <a:effectLst/>
            </a:endParaRPr>
          </a:p>
        </p:txBody>
      </p:sp>
      <p:pic>
        <p:nvPicPr>
          <p:cNvPr id="6" name="圖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83968" y="3501008"/>
            <a:ext cx="4512663" cy="3096344"/>
          </a:xfrm>
          <a:prstGeom prst="rect">
            <a:avLst/>
          </a:prstGeom>
        </p:spPr>
      </p:pic>
    </p:spTree>
    <p:extLst>
      <p:ext uri="{BB962C8B-B14F-4D97-AF65-F5344CB8AC3E}">
        <p14:creationId xmlns:p14="http://schemas.microsoft.com/office/powerpoint/2010/main" val="47085321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R interface to </a:t>
            </a:r>
            <a:r>
              <a:rPr lang="en-US" altLang="zh-TW" b="0" dirty="0" err="1"/>
              <a:t>Keras</a:t>
            </a:r>
            <a:endParaRPr lang="zh-TW" altLang="en-US" dirty="0"/>
          </a:p>
        </p:txBody>
      </p:sp>
      <p:sp>
        <p:nvSpPr>
          <p:cNvPr id="3" name="內容版面配置區 2"/>
          <p:cNvSpPr>
            <a:spLocks noGrp="1"/>
          </p:cNvSpPr>
          <p:nvPr>
            <p:ph idx="1"/>
          </p:nvPr>
        </p:nvSpPr>
        <p:spPr>
          <a:xfrm>
            <a:off x="181965" y="1152096"/>
            <a:ext cx="8264525" cy="5040312"/>
          </a:xfrm>
        </p:spPr>
        <p:txBody>
          <a:bodyPr/>
          <a:lstStyle/>
          <a:p>
            <a:r>
              <a:rPr lang="en-US" altLang="zh-TW" dirty="0">
                <a:hlinkClick r:id="rId2"/>
              </a:rPr>
              <a:t>https://keras.rstudio.com/</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zh-TW" altLang="en-US" b="0" dirty="0">
                <a:effectLst/>
              </a:rPr>
              <a:t>「</a:t>
            </a:r>
            <a:r>
              <a:rPr lang="zh-TW" altLang="en-US" dirty="0">
                <a:effectLst/>
              </a:rPr>
              <a:t>使用</a:t>
            </a:r>
            <a:r>
              <a:rPr lang="en-US" altLang="zh-TW" dirty="0">
                <a:effectLst/>
              </a:rPr>
              <a:t>R</a:t>
            </a:r>
            <a:r>
              <a:rPr lang="zh-TW" altLang="en-US" dirty="0">
                <a:effectLst/>
              </a:rPr>
              <a:t>語言去操作</a:t>
            </a:r>
            <a:r>
              <a:rPr lang="en-US" altLang="zh-TW" dirty="0">
                <a:effectLst/>
              </a:rPr>
              <a:t>Python</a:t>
            </a:r>
            <a:r>
              <a:rPr lang="zh-TW" altLang="en-US" dirty="0">
                <a:effectLst/>
              </a:rPr>
              <a:t>版本的</a:t>
            </a:r>
            <a:r>
              <a:rPr lang="en-US" altLang="zh-TW" dirty="0" err="1">
                <a:effectLst/>
              </a:rPr>
              <a:t>Tensorflow</a:t>
            </a:r>
            <a:r>
              <a:rPr lang="en-US" altLang="zh-TW" dirty="0">
                <a:effectLst/>
              </a:rPr>
              <a:t>/</a:t>
            </a:r>
            <a:r>
              <a:rPr lang="en-US" altLang="zh-TW" dirty="0" err="1">
                <a:effectLst/>
              </a:rPr>
              <a:t>Keras</a:t>
            </a:r>
            <a:r>
              <a:rPr lang="zh-TW" altLang="en-US" b="0" dirty="0">
                <a:effectLst/>
              </a:rPr>
              <a:t>」。</a:t>
            </a:r>
          </a:p>
          <a:p>
            <a:r>
              <a:rPr lang="zh-TW" altLang="en-US" b="0" dirty="0">
                <a:effectLst/>
              </a:rPr>
              <a:t>換句話說，</a:t>
            </a:r>
            <a:r>
              <a:rPr lang="en-US" altLang="zh-TW" b="0" dirty="0">
                <a:effectLst/>
              </a:rPr>
              <a:t>R</a:t>
            </a:r>
            <a:r>
              <a:rPr lang="zh-TW" altLang="en-US" b="0" dirty="0">
                <a:effectLst/>
              </a:rPr>
              <a:t>的套件主要建立一個操作介面，讓我們可以用</a:t>
            </a:r>
            <a:r>
              <a:rPr lang="en-US" altLang="zh-TW" b="0" dirty="0">
                <a:effectLst/>
              </a:rPr>
              <a:t>R</a:t>
            </a:r>
            <a:r>
              <a:rPr lang="zh-TW" altLang="en-US" b="0" dirty="0">
                <a:effectLst/>
              </a:rPr>
              <a:t>語言來建立深度學習的模型，而深度學習模型真正的運行，還是會在</a:t>
            </a:r>
            <a:r>
              <a:rPr lang="en-US" altLang="zh-TW" b="0" dirty="0">
                <a:effectLst/>
              </a:rPr>
              <a:t>Python</a:t>
            </a:r>
            <a:r>
              <a:rPr lang="zh-TW" altLang="en-US" b="0" dirty="0">
                <a:effectLst/>
              </a:rPr>
              <a:t>的</a:t>
            </a:r>
            <a:r>
              <a:rPr lang="en-US" altLang="zh-TW" b="0" dirty="0" err="1">
                <a:effectLst/>
              </a:rPr>
              <a:t>tensorflow</a:t>
            </a:r>
            <a:r>
              <a:rPr lang="en-US" altLang="zh-TW" b="0" dirty="0">
                <a:effectLst/>
              </a:rPr>
              <a:t>/</a:t>
            </a:r>
            <a:r>
              <a:rPr lang="en-US" altLang="zh-TW" b="0" dirty="0" err="1">
                <a:effectLst/>
              </a:rPr>
              <a:t>keras</a:t>
            </a:r>
            <a:r>
              <a:rPr lang="zh-TW" altLang="en-US" b="0" dirty="0">
                <a:effectLst/>
              </a:rPr>
              <a:t>框架底下。</a:t>
            </a:r>
          </a:p>
          <a:p>
            <a:endParaRPr lang="en-US" altLang="zh-TW" b="0">
              <a:effectLst/>
            </a:endParaRPr>
          </a:p>
          <a:p>
            <a:r>
              <a:rPr lang="en-US" altLang="zh-TW" b="0">
                <a:effectLst/>
              </a:rPr>
              <a:t>the</a:t>
            </a:r>
            <a:r>
              <a:rPr lang="en-US" altLang="zh-TW" b="0" dirty="0">
                <a:effectLst/>
              </a:rPr>
              <a:t> </a:t>
            </a:r>
            <a:r>
              <a:rPr lang="en-US" altLang="zh-TW" b="0" dirty="0">
                <a:effectLst/>
                <a:hlinkClick r:id="rId3"/>
              </a:rPr>
              <a:t>Deep Learning with </a:t>
            </a:r>
            <a:r>
              <a:rPr lang="en-US" altLang="zh-TW" b="0" dirty="0" err="1">
                <a:effectLst/>
                <a:hlinkClick r:id="rId3"/>
              </a:rPr>
              <a:t>Keras</a:t>
            </a:r>
            <a:r>
              <a:rPr lang="en-US" altLang="zh-TW" b="0" dirty="0">
                <a:effectLst/>
              </a:rPr>
              <a:t> cheat sheet</a:t>
            </a:r>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pic>
        <p:nvPicPr>
          <p:cNvPr id="1026" name="Picture 2" descr="https://s3.amazonaws.com/keras.io/img/keras-logo-2018-large-1200.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7544" y="2132856"/>
            <a:ext cx="2857500"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08456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79388" y="431371"/>
            <a:ext cx="8857108" cy="720725"/>
          </a:xfrm>
        </p:spPr>
        <p:txBody>
          <a:bodyPr/>
          <a:lstStyle/>
          <a:p>
            <a:r>
              <a:rPr lang="en-US" altLang="zh-TW" dirty="0"/>
              <a:t>Deep Learning</a:t>
            </a:r>
            <a:r>
              <a:rPr lang="zh-TW" altLang="en-US" dirty="0"/>
              <a:t>模型最近若干年的重要進展</a:t>
            </a:r>
          </a:p>
        </p:txBody>
      </p:sp>
      <p:sp>
        <p:nvSpPr>
          <p:cNvPr id="5" name="內容版面配置區 4"/>
          <p:cNvSpPr>
            <a:spLocks noGrp="1"/>
          </p:cNvSpPr>
          <p:nvPr>
            <p:ph idx="1"/>
          </p:nvPr>
        </p:nvSpPr>
        <p:spPr/>
        <p:txBody>
          <a:bodyPr/>
          <a:lstStyle/>
          <a:p>
            <a:r>
              <a:rPr lang="zh-TW" altLang="en-US" dirty="0"/>
              <a:t>「</a:t>
            </a:r>
            <a:r>
              <a:rPr lang="en-US" altLang="zh-TW" dirty="0"/>
              <a:t>Deep Learning</a:t>
            </a:r>
            <a:r>
              <a:rPr lang="zh-TW" altLang="en-US" dirty="0"/>
              <a:t>模型最近若干年的重要進展」一文中提到深度學習可分四個脈絡：</a:t>
            </a:r>
          </a:p>
          <a:p>
            <a:endParaRPr lang="zh-TW" altLang="en-US" dirty="0"/>
          </a:p>
          <a:p>
            <a:pPr marL="342900" indent="-342900">
              <a:buFont typeface="Arial" panose="020B0604020202020204" pitchFamily="34" charset="0"/>
              <a:buChar char="•"/>
            </a:pPr>
            <a:r>
              <a:rPr lang="en-US" altLang="zh-TW" dirty="0"/>
              <a:t>CV/Tensor (CNN)</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r>
              <a:rPr lang="zh-TW" altLang="en-US" dirty="0"/>
              <a:t>生成模型 </a:t>
            </a:r>
            <a:r>
              <a:rPr lang="en-US" altLang="zh-TW" dirty="0"/>
              <a:t>(Generative</a:t>
            </a:r>
            <a:r>
              <a:rPr lang="zh-TW" altLang="en-US" dirty="0"/>
              <a:t> </a:t>
            </a:r>
            <a:r>
              <a:rPr lang="en-US" altLang="zh-TW" dirty="0"/>
              <a:t>Model) (GAN)</a:t>
            </a:r>
          </a:p>
          <a:p>
            <a:endParaRPr lang="zh-TW" altLang="en-US" dirty="0"/>
          </a:p>
          <a:p>
            <a:pPr marL="342900" indent="-342900">
              <a:buFont typeface="Arial" panose="020B0604020202020204" pitchFamily="34" charset="0"/>
              <a:buChar char="•"/>
            </a:pPr>
            <a:r>
              <a:rPr lang="en-US" altLang="zh-TW" dirty="0"/>
              <a:t>Sequence Learning (RNN)</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r>
              <a:rPr lang="en-US" altLang="zh-TW" dirty="0"/>
              <a:t>Deep Reinforcement Learning</a:t>
            </a:r>
            <a:endParaRPr lang="zh-TW" altLang="en-US" dirty="0"/>
          </a:p>
        </p:txBody>
      </p:sp>
    </p:spTree>
    <p:extLst>
      <p:ext uri="{BB962C8B-B14F-4D97-AF65-F5344CB8AC3E}">
        <p14:creationId xmlns:p14="http://schemas.microsoft.com/office/powerpoint/2010/main" val="15752330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t>Ingredients for the perfect deep learning solution</a:t>
            </a:r>
            <a:endParaRPr lang="zh-TW" altLang="en-US" sz="2800" dirty="0"/>
          </a:p>
        </p:txBody>
      </p:sp>
      <p:pic>
        <p:nvPicPr>
          <p:cNvPr id="7" name="內容版面配置區 6"/>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76518" y="1152096"/>
            <a:ext cx="4922041" cy="5427567"/>
          </a:xfrm>
        </p:spPr>
      </p:pic>
      <p:pic>
        <p:nvPicPr>
          <p:cNvPr id="10" name="圖片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0032" y="980728"/>
            <a:ext cx="4083188" cy="2520486"/>
          </a:xfrm>
          <a:prstGeom prst="rect">
            <a:avLst/>
          </a:prstGeom>
        </p:spPr>
      </p:pic>
      <p:pic>
        <p:nvPicPr>
          <p:cNvPr id="11" name="圖片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94473" y="3338841"/>
            <a:ext cx="3649905" cy="1689508"/>
          </a:xfrm>
          <a:prstGeom prst="rect">
            <a:avLst/>
          </a:prstGeom>
        </p:spPr>
      </p:pic>
      <p:pic>
        <p:nvPicPr>
          <p:cNvPr id="12" name="圖片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31148" y="5013343"/>
            <a:ext cx="4340956" cy="1551314"/>
          </a:xfrm>
          <a:prstGeom prst="rect">
            <a:avLst/>
          </a:prstGeom>
        </p:spPr>
      </p:pic>
    </p:spTree>
    <p:extLst>
      <p:ext uri="{BB962C8B-B14F-4D97-AF65-F5344CB8AC3E}">
        <p14:creationId xmlns:p14="http://schemas.microsoft.com/office/powerpoint/2010/main" val="246355237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691680" y="3645024"/>
            <a:ext cx="5400600" cy="3017430"/>
          </a:xfrm>
        </p:spPr>
      </p:pic>
      <p:sp>
        <p:nvSpPr>
          <p:cNvPr id="5" name="矩形 4"/>
          <p:cNvSpPr/>
          <p:nvPr/>
        </p:nvSpPr>
        <p:spPr>
          <a:xfrm>
            <a:off x="251520" y="116632"/>
            <a:ext cx="8784976" cy="3247043"/>
          </a:xfrm>
          <a:prstGeom prst="rect">
            <a:avLst/>
          </a:prstGeom>
        </p:spPr>
        <p:txBody>
          <a:bodyPr wrap="square">
            <a:spAutoFit/>
          </a:bodyPr>
          <a:lstStyle/>
          <a:p>
            <a:pPr>
              <a:spcBef>
                <a:spcPts val="600"/>
              </a:spcBef>
            </a:pPr>
            <a:r>
              <a:rPr lang="en-US" altLang="zh-TW" sz="1200" b="1" dirty="0"/>
              <a:t>GPU</a:t>
            </a:r>
          </a:p>
          <a:p>
            <a:r>
              <a:rPr lang="en-US" altLang="zh-TW" sz="1200" dirty="0"/>
              <a:t>High throughput, great for </a:t>
            </a:r>
            <a:r>
              <a:rPr lang="en-US" altLang="zh-TW" sz="1200" dirty="0">
                <a:solidFill>
                  <a:srgbClr val="FF0000"/>
                </a:solidFill>
              </a:rPr>
              <a:t>batching to utilize parallel processing</a:t>
            </a:r>
            <a:r>
              <a:rPr lang="en-US" altLang="zh-TW" sz="1200" dirty="0"/>
              <a:t>, expensive. For example, NVIDIA GeForce RTX 2080 </a:t>
            </a:r>
            <a:r>
              <a:rPr lang="en-US" altLang="zh-TW" sz="1200" dirty="0" err="1"/>
              <a:t>Ti</a:t>
            </a:r>
            <a:r>
              <a:rPr lang="en-US" altLang="zh-TW" sz="1200" dirty="0"/>
              <a:t>.</a:t>
            </a:r>
          </a:p>
          <a:p>
            <a:pPr>
              <a:spcBef>
                <a:spcPts val="600"/>
              </a:spcBef>
            </a:pPr>
            <a:r>
              <a:rPr lang="en-US" altLang="zh-TW" sz="1200" b="1" dirty="0"/>
              <a:t>Field-Programmable Gate Array (FPGA)   </a:t>
            </a:r>
            <a:r>
              <a:rPr lang="zh-TW" altLang="en-US" sz="1200" b="1" dirty="0"/>
              <a:t>現場可程式化邏輯閘陣列</a:t>
            </a:r>
            <a:endParaRPr lang="en-US" altLang="zh-TW" sz="1200" b="1" dirty="0"/>
          </a:p>
          <a:p>
            <a:r>
              <a:rPr lang="en-US" altLang="zh-TW" sz="1200" dirty="0">
                <a:solidFill>
                  <a:srgbClr val="FF0000"/>
                </a:solidFill>
              </a:rPr>
              <a:t>Fast, low power, reprogrammable </a:t>
            </a:r>
            <a:r>
              <a:rPr lang="en-US" altLang="zh-TW" sz="1200" dirty="0"/>
              <a:t>for custom solutions, expensive. Known companies include Xilinx, Lattice Semiconductor, Altera (Intel). Because of the ability to run in seconds and configurability to any AI model, Microsoft Bing runs the majority of its AI on FPGAs.</a:t>
            </a:r>
          </a:p>
          <a:p>
            <a:pPr>
              <a:spcBef>
                <a:spcPts val="600"/>
              </a:spcBef>
            </a:pPr>
            <a:r>
              <a:rPr lang="en-US" altLang="zh-TW" sz="1200" b="1" dirty="0"/>
              <a:t>Application-Specific Integrated Circuit (ASIC)    </a:t>
            </a:r>
            <a:r>
              <a:rPr lang="zh-TW" altLang="en-US" sz="1200" b="1" dirty="0"/>
              <a:t>特殊應用積體電路</a:t>
            </a:r>
            <a:endParaRPr lang="en-US" altLang="zh-TW" sz="1200" b="1" dirty="0"/>
          </a:p>
          <a:p>
            <a:r>
              <a:rPr lang="en-US" altLang="zh-TW" sz="1200" dirty="0"/>
              <a:t>Custom-made chip. </a:t>
            </a:r>
            <a:r>
              <a:rPr lang="en-US" altLang="zh-TW" sz="1200" dirty="0">
                <a:solidFill>
                  <a:srgbClr val="FF0000"/>
                </a:solidFill>
              </a:rPr>
              <a:t>Extremely expensive</a:t>
            </a:r>
            <a:r>
              <a:rPr lang="en-US" altLang="zh-TW" sz="1200" dirty="0"/>
              <a:t> to design, but inexpensive when built for scale. Just like in the pharmaceutical industry, the first item costs the most due to the R&amp;D effort that goes into designing and making it. Producing massive quantities is rather inexpensive. Specific examples include the following:</a:t>
            </a:r>
          </a:p>
          <a:p>
            <a:pPr>
              <a:spcBef>
                <a:spcPts val="600"/>
              </a:spcBef>
            </a:pPr>
            <a:r>
              <a:rPr lang="en-US" altLang="zh-TW" sz="1200" b="1" dirty="0"/>
              <a:t>Tensor Processing Unit (TPU)</a:t>
            </a:r>
          </a:p>
          <a:p>
            <a:r>
              <a:rPr lang="en-US" altLang="zh-TW" sz="1200" dirty="0">
                <a:solidFill>
                  <a:srgbClr val="FF0000"/>
                </a:solidFill>
              </a:rPr>
              <a:t>ASIC</a:t>
            </a:r>
            <a:r>
              <a:rPr lang="en-US" altLang="zh-TW" sz="1200" dirty="0"/>
              <a:t> </a:t>
            </a:r>
            <a:r>
              <a:rPr lang="en-US" altLang="zh-TW" sz="1200" dirty="0">
                <a:solidFill>
                  <a:srgbClr val="FF0000"/>
                </a:solidFill>
              </a:rPr>
              <a:t>specializing</a:t>
            </a:r>
            <a:r>
              <a:rPr lang="en-US" altLang="zh-TW" sz="1200" dirty="0"/>
              <a:t> in operations for neural networks, available on Google Cloud only.</a:t>
            </a:r>
          </a:p>
          <a:p>
            <a:pPr>
              <a:spcBef>
                <a:spcPts val="600"/>
              </a:spcBef>
            </a:pPr>
            <a:r>
              <a:rPr lang="en-US" altLang="zh-TW" sz="1200" b="1" dirty="0"/>
              <a:t>Edge TPU</a:t>
            </a:r>
          </a:p>
          <a:p>
            <a:r>
              <a:rPr lang="en-US" altLang="zh-TW" sz="1200" dirty="0"/>
              <a:t>Smaller than a US penny, accelerates inference on the </a:t>
            </a:r>
            <a:r>
              <a:rPr lang="en-US" altLang="zh-TW" sz="1200" dirty="0">
                <a:solidFill>
                  <a:srgbClr val="FF0000"/>
                </a:solidFill>
              </a:rPr>
              <a:t>edge</a:t>
            </a:r>
            <a:r>
              <a:rPr lang="en-US" altLang="zh-TW" sz="1200" dirty="0"/>
              <a:t>.</a:t>
            </a:r>
          </a:p>
          <a:p>
            <a:pPr>
              <a:spcBef>
                <a:spcPts val="600"/>
              </a:spcBef>
            </a:pPr>
            <a:r>
              <a:rPr lang="en-US" altLang="zh-TW" sz="1200" b="1" dirty="0"/>
              <a:t>Neural Processing Unit (NPU)</a:t>
            </a:r>
          </a:p>
          <a:p>
            <a:r>
              <a:rPr lang="en-US" altLang="zh-TW" sz="1200" dirty="0"/>
              <a:t>Often used by smartphone manufacturers, this is a dedicated chip for accelerating neural network inference</a:t>
            </a:r>
            <a:endParaRPr lang="zh-TW" altLang="en-US" sz="1200" dirty="0"/>
          </a:p>
        </p:txBody>
      </p:sp>
      <p:pic>
        <p:nvPicPr>
          <p:cNvPr id="2" name="圖片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02604" y="4941168"/>
            <a:ext cx="1656184" cy="1121343"/>
          </a:xfrm>
          <a:prstGeom prst="rect">
            <a:avLst/>
          </a:prstGeom>
        </p:spPr>
      </p:pic>
      <p:sp>
        <p:nvSpPr>
          <p:cNvPr id="3" name="乘號 2"/>
          <p:cNvSpPr/>
          <p:nvPr/>
        </p:nvSpPr>
        <p:spPr>
          <a:xfrm>
            <a:off x="7241458" y="5401879"/>
            <a:ext cx="1378476" cy="1321264"/>
          </a:xfrm>
          <a:prstGeom prst="mathMultiply">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9925021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4921" y="130641"/>
            <a:ext cx="8399527" cy="1023150"/>
          </a:xfrm>
        </p:spPr>
        <p:txBody>
          <a:bodyPr/>
          <a:lstStyle/>
          <a:p>
            <a:r>
              <a:rPr lang="zh-TW" altLang="en-US" sz="2800" b="0" dirty="0"/>
              <a:t>內置 </a:t>
            </a:r>
            <a:r>
              <a:rPr lang="en-US" altLang="zh-TW" sz="2800" b="0" dirty="0"/>
              <a:t>Edge TPU </a:t>
            </a:r>
            <a:r>
              <a:rPr lang="zh-TW" altLang="en-US" sz="2800" b="0" dirty="0"/>
              <a:t>的 </a:t>
            </a:r>
            <a:r>
              <a:rPr lang="en-US" altLang="zh-TW" sz="2800" b="0" dirty="0"/>
              <a:t>Google Coral Dev Board</a:t>
            </a:r>
            <a:br>
              <a:rPr lang="en-US" altLang="zh-TW" sz="2800" b="0" dirty="0"/>
            </a:br>
            <a:r>
              <a:rPr lang="en-US" altLang="zh-TW" sz="2800" b="0" dirty="0"/>
              <a:t>https://</a:t>
            </a:r>
            <a:r>
              <a:rPr lang="en-US" altLang="zh-TW" sz="2800" b="0"/>
              <a:t>coral.ai/</a:t>
            </a:r>
            <a:endParaRPr lang="zh-TW" altLang="en-US" sz="2800" dirty="0"/>
          </a:p>
        </p:txBody>
      </p:sp>
      <p:sp>
        <p:nvSpPr>
          <p:cNvPr id="3" name="內容版面配置區 2"/>
          <p:cNvSpPr>
            <a:spLocks noGrp="1"/>
          </p:cNvSpPr>
          <p:nvPr>
            <p:ph idx="1"/>
          </p:nvPr>
        </p:nvSpPr>
        <p:spPr/>
        <p:txBody>
          <a:bodyPr/>
          <a:lstStyle/>
          <a:p>
            <a:r>
              <a:rPr lang="en-US" altLang="zh-TW" sz="1800" dirty="0">
                <a:hlinkClick r:id="rId2"/>
              </a:rPr>
              <a:t>https://www.youtube.com/watch?v=2WThs_KJRRE</a:t>
            </a:r>
            <a:endParaRPr lang="en-US" altLang="zh-TW" sz="1800" dirty="0"/>
          </a:p>
          <a:p>
            <a:r>
              <a:rPr lang="en-US" altLang="zh-TW" sz="1800" dirty="0">
                <a:hlinkClick r:id="rId3"/>
              </a:rPr>
              <a:t>https://www.youtube.com/watch?v=-RpNI4ZrfIM</a:t>
            </a:r>
            <a:endParaRPr lang="en-US" altLang="zh-TW" sz="1800" dirty="0"/>
          </a:p>
          <a:p>
            <a:endParaRPr lang="en-US" altLang="zh-TW" sz="1800" dirty="0"/>
          </a:p>
          <a:p>
            <a:r>
              <a:rPr lang="en-US" altLang="zh-TW" sz="1800" dirty="0"/>
              <a:t>Gartner 2019 </a:t>
            </a:r>
            <a:r>
              <a:rPr lang="zh-TW" altLang="en-US" sz="1800" dirty="0"/>
              <a:t>年和 </a:t>
            </a:r>
            <a:r>
              <a:rPr lang="en-US" altLang="zh-TW" sz="1800" dirty="0"/>
              <a:t>2018 </a:t>
            </a:r>
            <a:r>
              <a:rPr lang="zh-TW" altLang="en-US" sz="1800" dirty="0"/>
              <a:t>年科技高波週期的新興技術趨勢顯示，預期邊緣人工智能和邊緣分析 </a:t>
            </a:r>
            <a:r>
              <a:rPr lang="en-US" altLang="zh-TW" sz="1800" dirty="0"/>
              <a:t>(edge AI and edge analytics)</a:t>
            </a:r>
            <a:r>
              <a:rPr lang="zh-TW" altLang="en-US" sz="1800" dirty="0"/>
              <a:t>將達到高峰。</a:t>
            </a:r>
          </a:p>
        </p:txBody>
      </p:sp>
      <p:pic>
        <p:nvPicPr>
          <p:cNvPr id="4" name="圖片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2864" y="2888701"/>
            <a:ext cx="3533031" cy="1104508"/>
          </a:xfrm>
          <a:prstGeom prst="rect">
            <a:avLst/>
          </a:prstGeom>
        </p:spPr>
      </p:pic>
      <p:pic>
        <p:nvPicPr>
          <p:cNvPr id="5" name="圖片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2040" y="2721358"/>
            <a:ext cx="2560841" cy="1439193"/>
          </a:xfrm>
          <a:prstGeom prst="rect">
            <a:avLst/>
          </a:prstGeom>
        </p:spPr>
      </p:pic>
      <p:pic>
        <p:nvPicPr>
          <p:cNvPr id="6" name="圖片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4921" y="2875733"/>
            <a:ext cx="1117476" cy="1117476"/>
          </a:xfrm>
          <a:prstGeom prst="rect">
            <a:avLst/>
          </a:prstGeom>
        </p:spPr>
      </p:pic>
      <p:pic>
        <p:nvPicPr>
          <p:cNvPr id="7" name="圖片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235860" y="2691898"/>
            <a:ext cx="1485145" cy="1485145"/>
          </a:xfrm>
          <a:prstGeom prst="rect">
            <a:avLst/>
          </a:prstGeom>
        </p:spPr>
      </p:pic>
      <p:sp>
        <p:nvSpPr>
          <p:cNvPr id="9" name="矩形 8"/>
          <p:cNvSpPr/>
          <p:nvPr/>
        </p:nvSpPr>
        <p:spPr>
          <a:xfrm>
            <a:off x="183192" y="4066284"/>
            <a:ext cx="8813037" cy="261610"/>
          </a:xfrm>
          <a:prstGeom prst="rect">
            <a:avLst/>
          </a:prstGeom>
        </p:spPr>
        <p:txBody>
          <a:bodyPr wrap="square">
            <a:spAutoFit/>
          </a:bodyPr>
          <a:lstStyle/>
          <a:p>
            <a:r>
              <a:rPr lang="en-US" altLang="zh-TW" sz="1100" dirty="0"/>
              <a:t> </a:t>
            </a:r>
            <a:r>
              <a:rPr lang="en-US" altLang="zh-TW" sz="1100" dirty="0" err="1"/>
              <a:t>nvidia</a:t>
            </a:r>
            <a:r>
              <a:rPr lang="en-US" altLang="zh-TW" sz="1100" dirty="0"/>
              <a:t> </a:t>
            </a:r>
            <a:r>
              <a:rPr lang="en-US" altLang="zh-TW" sz="1100" dirty="0" err="1"/>
              <a:t>jetson</a:t>
            </a:r>
            <a:r>
              <a:rPr lang="en-US" altLang="zh-TW" sz="1100" dirty="0"/>
              <a:t>             </a:t>
            </a:r>
            <a:r>
              <a:rPr lang="it-IT" altLang="zh-TW" sz="1100" dirty="0"/>
              <a:t>Intel® Neural Compute Stick 2       </a:t>
            </a:r>
            <a:r>
              <a:rPr lang="en-US" altLang="zh-TW" sz="1100" dirty="0"/>
              <a:t>Coral USB Accelerator                           Coral Dev Board                            Raspberry Pi 4B</a:t>
            </a:r>
            <a:endParaRPr lang="zh-TW" altLang="en-US" sz="1100" dirty="0"/>
          </a:p>
        </p:txBody>
      </p:sp>
      <p:pic>
        <p:nvPicPr>
          <p:cNvPr id="10" name="圖片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895552" y="4591597"/>
            <a:ext cx="2883261" cy="2162446"/>
          </a:xfrm>
          <a:prstGeom prst="rect">
            <a:avLst/>
          </a:prstGeom>
        </p:spPr>
      </p:pic>
    </p:spTree>
    <p:extLst>
      <p:ext uri="{BB962C8B-B14F-4D97-AF65-F5344CB8AC3E}">
        <p14:creationId xmlns:p14="http://schemas.microsoft.com/office/powerpoint/2010/main" val="273879569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388" y="764704"/>
            <a:ext cx="8264525" cy="5040312"/>
          </a:xfrm>
        </p:spPr>
        <p:txBody>
          <a:bodyPr/>
          <a:lstStyle/>
          <a:p>
            <a:r>
              <a:rPr lang="en-US" altLang="zh-TW" sz="1200" dirty="0"/>
              <a:t>https://www.hackster.io/news/benchmarking-machine-learning-on-the-new-raspberry-pi-4-model-b-88db9304ce4</a:t>
            </a:r>
            <a:endParaRPr lang="zh-TW" altLang="en-US" sz="1200" dirty="0"/>
          </a:p>
        </p:txBody>
      </p:sp>
      <p:pic>
        <p:nvPicPr>
          <p:cNvPr id="4" name="圖片 3"/>
          <p:cNvPicPr>
            <a:picLocks noChangeAspect="1"/>
          </p:cNvPicPr>
          <p:nvPr/>
        </p:nvPicPr>
        <p:blipFill>
          <a:blip r:embed="rId2"/>
          <a:stretch>
            <a:fillRect/>
          </a:stretch>
        </p:blipFill>
        <p:spPr>
          <a:xfrm>
            <a:off x="539552" y="1052736"/>
            <a:ext cx="6480720" cy="4676367"/>
          </a:xfrm>
          <a:prstGeom prst="rect">
            <a:avLst/>
          </a:prstGeom>
        </p:spPr>
      </p:pic>
      <p:sp>
        <p:nvSpPr>
          <p:cNvPr id="5" name="Rectangle 1"/>
          <p:cNvSpPr>
            <a:spLocks noGrp="1" noChangeArrowheads="1"/>
          </p:cNvSpPr>
          <p:nvPr>
            <p:ph type="title"/>
          </p:nvPr>
        </p:nvSpPr>
        <p:spPr bwMode="auto">
          <a:xfrm>
            <a:off x="328199" y="238159"/>
            <a:ext cx="836780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3000" b="1" i="0" u="none" strike="noStrike" cap="none" normalizeH="0" baseline="0" dirty="0">
                <a:ln>
                  <a:noFill/>
                </a:ln>
                <a:solidFill>
                  <a:srgbClr val="FF0000"/>
                </a:solidFill>
                <a:effectLst/>
                <a:latin typeface="Arial" panose="020B0604020202020204" pitchFamily="34" charset="0"/>
                <a:ea typeface="inherit"/>
              </a:rPr>
              <a:t>Benchmarking Machine Learning on</a:t>
            </a:r>
            <a:r>
              <a:rPr kumimoji="0" lang="en-US" altLang="zh-TW" sz="3000" b="1" i="0" u="none" strike="noStrike" cap="none" normalizeH="0" baseline="0" dirty="0">
                <a:ln>
                  <a:noFill/>
                </a:ln>
                <a:solidFill>
                  <a:srgbClr val="FF0000"/>
                </a:solidFill>
                <a:effectLst/>
                <a:latin typeface="Arial" panose="020B0604020202020204" pitchFamily="34" charset="0"/>
                <a:ea typeface="inherit"/>
              </a:rPr>
              <a:t> Edge</a:t>
            </a:r>
            <a:r>
              <a:rPr kumimoji="0" lang="en-US" altLang="zh-TW" sz="3000" b="1" i="0" u="none" strike="noStrike" cap="none" normalizeH="0" dirty="0">
                <a:ln>
                  <a:noFill/>
                </a:ln>
                <a:solidFill>
                  <a:srgbClr val="FF0000"/>
                </a:solidFill>
                <a:effectLst/>
                <a:latin typeface="Arial" panose="020B0604020202020204" pitchFamily="34" charset="0"/>
                <a:ea typeface="inherit"/>
              </a:rPr>
              <a:t> AI</a:t>
            </a:r>
            <a:endParaRPr kumimoji="0" lang="zh-TW" altLang="zh-TW" sz="3000" b="1" i="0" u="none" strike="noStrike" cap="none" normalizeH="0" baseline="0" dirty="0">
              <a:ln>
                <a:noFill/>
              </a:ln>
              <a:solidFill>
                <a:srgbClr val="FF0000"/>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rgbClr val="FF0000"/>
              </a:solidFill>
              <a:effectLst/>
              <a:latin typeface="Arial" panose="020B0604020202020204" pitchFamily="34" charset="0"/>
            </a:endParaRPr>
          </a:p>
        </p:txBody>
      </p:sp>
      <p:pic>
        <p:nvPicPr>
          <p:cNvPr id="6" name="圖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00192" y="5247064"/>
            <a:ext cx="2647901" cy="1316794"/>
          </a:xfrm>
          <a:prstGeom prst="rect">
            <a:avLst/>
          </a:prstGeom>
        </p:spPr>
      </p:pic>
    </p:spTree>
    <p:extLst>
      <p:ext uri="{BB962C8B-B14F-4D97-AF65-F5344CB8AC3E}">
        <p14:creationId xmlns:p14="http://schemas.microsoft.com/office/powerpoint/2010/main" val="7784868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0"/>
            <a:ext cx="8264525" cy="720725"/>
          </a:xfrm>
        </p:spPr>
        <p:txBody>
          <a:bodyPr/>
          <a:lstStyle/>
          <a:p>
            <a:r>
              <a:rPr lang="en-US" altLang="zh-TW" dirty="0">
                <a:hlinkClick r:id="rId2"/>
              </a:rPr>
              <a:t>The Gartner Hype Cycle </a:t>
            </a:r>
            <a:endParaRPr lang="zh-TW" altLang="en-US" dirty="0"/>
          </a:p>
        </p:txBody>
      </p:sp>
      <p:pic>
        <p:nvPicPr>
          <p:cNvPr id="5" name="內容版面配置區 4"/>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466054" y="864560"/>
            <a:ext cx="4531128" cy="4164639"/>
          </a:xfrm>
          <a:prstGeom prst="rect">
            <a:avLst/>
          </a:prstGeom>
        </p:spPr>
      </p:pic>
      <p:pic>
        <p:nvPicPr>
          <p:cNvPr id="6" name="圖片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797" y="864561"/>
            <a:ext cx="4379311" cy="4164639"/>
          </a:xfrm>
          <a:prstGeom prst="rect">
            <a:avLst/>
          </a:prstGeom>
        </p:spPr>
      </p:pic>
      <p:cxnSp>
        <p:nvCxnSpPr>
          <p:cNvPr id="8" name="直線單箭頭接點 7"/>
          <p:cNvCxnSpPr/>
          <p:nvPr/>
        </p:nvCxnSpPr>
        <p:spPr>
          <a:xfrm>
            <a:off x="1115616" y="1700808"/>
            <a:ext cx="216024" cy="28803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p:cNvCxnSpPr/>
          <p:nvPr/>
        </p:nvCxnSpPr>
        <p:spPr>
          <a:xfrm>
            <a:off x="5004048" y="2204864"/>
            <a:ext cx="504056" cy="7200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508104" y="5149461"/>
            <a:ext cx="1985480" cy="461665"/>
          </a:xfrm>
          <a:prstGeom prst="rect">
            <a:avLst/>
          </a:prstGeom>
        </p:spPr>
        <p:txBody>
          <a:bodyPr wrap="none">
            <a:spAutoFit/>
          </a:bodyPr>
          <a:lstStyle/>
          <a:p>
            <a:r>
              <a:rPr lang="en-US" altLang="zh-TW" dirty="0"/>
              <a:t>generative AI?</a:t>
            </a:r>
            <a:endParaRPr lang="zh-TW" altLang="en-US" dirty="0"/>
          </a:p>
        </p:txBody>
      </p:sp>
      <p:sp>
        <p:nvSpPr>
          <p:cNvPr id="13" name="矩形 12"/>
          <p:cNvSpPr/>
          <p:nvPr/>
        </p:nvSpPr>
        <p:spPr>
          <a:xfrm>
            <a:off x="1090791" y="5149461"/>
            <a:ext cx="3217227" cy="461665"/>
          </a:xfrm>
          <a:prstGeom prst="rect">
            <a:avLst/>
          </a:prstGeom>
        </p:spPr>
        <p:txBody>
          <a:bodyPr wrap="none">
            <a:spAutoFit/>
          </a:bodyPr>
          <a:lstStyle/>
          <a:p>
            <a:r>
              <a:rPr lang="en-US" altLang="zh-TW" dirty="0"/>
              <a:t>embedded AI (edge AI)?</a:t>
            </a:r>
            <a:endParaRPr lang="zh-TW" altLang="en-US" dirty="0"/>
          </a:p>
        </p:txBody>
      </p:sp>
    </p:spTree>
    <p:extLst>
      <p:ext uri="{BB962C8B-B14F-4D97-AF65-F5344CB8AC3E}">
        <p14:creationId xmlns:p14="http://schemas.microsoft.com/office/powerpoint/2010/main" val="245214699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generative AI</a:t>
            </a:r>
            <a:endParaRPr lang="zh-TW" altLang="en-US" dirty="0"/>
          </a:p>
        </p:txBody>
      </p:sp>
      <p:sp>
        <p:nvSpPr>
          <p:cNvPr id="3" name="內容版面配置區 2"/>
          <p:cNvSpPr>
            <a:spLocks noGrp="1"/>
          </p:cNvSpPr>
          <p:nvPr>
            <p:ph idx="1"/>
          </p:nvPr>
        </p:nvSpPr>
        <p:spPr/>
        <p:txBody>
          <a:bodyPr/>
          <a:lstStyle/>
          <a:p>
            <a:r>
              <a:rPr lang="en-US" altLang="zh-TW" b="0" dirty="0">
                <a:effectLst/>
              </a:rPr>
              <a:t>generative AI is a type of </a:t>
            </a:r>
            <a:r>
              <a:rPr lang="en-US" altLang="zh-TW" dirty="0">
                <a:effectLst/>
                <a:hlinkClick r:id="rId2"/>
              </a:rPr>
              <a:t>AI</a:t>
            </a:r>
            <a:r>
              <a:rPr lang="en-US" altLang="zh-TW" b="0" dirty="0">
                <a:effectLst/>
              </a:rPr>
              <a:t> that can create new novel content (images, video etc.) or alter existing content. </a:t>
            </a:r>
          </a:p>
          <a:p>
            <a:endParaRPr lang="en-US" altLang="zh-TW" b="0" dirty="0">
              <a:effectLst/>
            </a:endParaRPr>
          </a:p>
          <a:p>
            <a:r>
              <a:rPr lang="en-US" altLang="zh-TW" b="0" dirty="0">
                <a:effectLst/>
              </a:rPr>
              <a:t>The new artifacts are similar to, but not exactly the same as, the original. </a:t>
            </a:r>
          </a:p>
          <a:p>
            <a:endParaRPr lang="en-US" altLang="zh-TW" b="0" dirty="0">
              <a:effectLst/>
            </a:endParaRPr>
          </a:p>
          <a:p>
            <a:r>
              <a:rPr lang="en-US" altLang="zh-TW" b="0" dirty="0">
                <a:effectLst/>
              </a:rPr>
              <a:t>This technology is responsible for deep fakes content, which can cause serious disinformation and reputational risk, and is expected to increase in numbers over the next five years. </a:t>
            </a:r>
          </a:p>
          <a:p>
            <a:endParaRPr lang="en-US" altLang="zh-TW" b="0" dirty="0">
              <a:effectLst/>
            </a:endParaRPr>
          </a:p>
          <a:p>
            <a:r>
              <a:rPr lang="en-US" altLang="zh-TW" b="0" dirty="0">
                <a:effectLst/>
              </a:rPr>
              <a:t>However, less nefarious uses like drug discovery and synthetic data generation — and even AI-generated artwork — are also increasing in popularity.</a:t>
            </a:r>
            <a:endParaRPr lang="zh-TW" altLang="en-US" dirty="0"/>
          </a:p>
        </p:txBody>
      </p:sp>
    </p:spTree>
    <p:extLst>
      <p:ext uri="{BB962C8B-B14F-4D97-AF65-F5344CB8AC3E}">
        <p14:creationId xmlns:p14="http://schemas.microsoft.com/office/powerpoint/2010/main" val="86885799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7504" y="-21668"/>
            <a:ext cx="8264525" cy="5040312"/>
          </a:xfrm>
        </p:spPr>
        <p:txBody>
          <a:bodyPr/>
          <a:lstStyle/>
          <a:p>
            <a:r>
              <a:rPr lang="zh-TW" altLang="en-US" sz="2000" dirty="0"/>
              <a:t>通用 </a:t>
            </a:r>
            <a:r>
              <a:rPr lang="en-US" altLang="zh-TW" sz="2000" dirty="0"/>
              <a:t>CPU </a:t>
            </a:r>
            <a:r>
              <a:rPr lang="zh-TW" altLang="en-US" sz="2000" dirty="0"/>
              <a:t>在深度學習中可用但效率較低。比如在圖像處理領域，主要用到的是 </a:t>
            </a:r>
            <a:r>
              <a:rPr lang="en-US" altLang="zh-TW" sz="2000" dirty="0"/>
              <a:t>CNN </a:t>
            </a:r>
            <a:r>
              <a:rPr lang="zh-TW" altLang="en-US" sz="2000" dirty="0"/>
              <a:t>（卷積神經網絡），在自然語言識別、語音處理等領域，主要用到的是 </a:t>
            </a:r>
            <a:r>
              <a:rPr lang="en-US" altLang="zh-TW" sz="2000" dirty="0"/>
              <a:t>RNN </a:t>
            </a:r>
            <a:r>
              <a:rPr lang="zh-TW" altLang="en-US" sz="2000" dirty="0"/>
              <a:t>（循環神經網路），雖然這兩種算法模型有著較大的區別，但本質上都是向量和矩陣運算，主要是加法和乘法，輔助一些除法和指數運算。</a:t>
            </a:r>
          </a:p>
          <a:p>
            <a:endParaRPr lang="zh-TW" altLang="en-US" sz="2000" dirty="0"/>
          </a:p>
          <a:p>
            <a:r>
              <a:rPr lang="zh-TW" altLang="en-US" sz="2000" dirty="0"/>
              <a:t>傳統 </a:t>
            </a:r>
            <a:r>
              <a:rPr lang="en-US" altLang="zh-TW" sz="2000" dirty="0"/>
              <a:t>CPU </a:t>
            </a:r>
            <a:r>
              <a:rPr lang="zh-TW" altLang="en-US" sz="2000" dirty="0"/>
              <a:t>可用於做上述運算，但是 </a:t>
            </a:r>
            <a:r>
              <a:rPr lang="en-US" altLang="zh-TW" sz="2000" dirty="0"/>
              <a:t>CPU </a:t>
            </a:r>
            <a:r>
              <a:rPr lang="zh-TW" altLang="en-US" sz="2000" dirty="0"/>
              <a:t>還有大量的運算邏輯控制單元，這些單元在 </a:t>
            </a:r>
            <a:r>
              <a:rPr lang="en-US" altLang="zh-TW" sz="2000" dirty="0"/>
              <a:t>AI </a:t>
            </a:r>
            <a:r>
              <a:rPr lang="zh-TW" altLang="en-US" sz="2000" dirty="0"/>
              <a:t>運算中是用不上的，造成了 </a:t>
            </a:r>
            <a:r>
              <a:rPr lang="en-US" altLang="zh-TW" sz="2000" dirty="0"/>
              <a:t>CPU </a:t>
            </a:r>
            <a:r>
              <a:rPr lang="zh-TW" altLang="en-US" sz="2000" dirty="0"/>
              <a:t>在 </a:t>
            </a:r>
            <a:r>
              <a:rPr lang="en-US" altLang="zh-TW" sz="2000" dirty="0"/>
              <a:t>AI </a:t>
            </a:r>
            <a:r>
              <a:rPr lang="zh-TW" altLang="en-US" sz="2000" dirty="0"/>
              <a:t>運算中的性價比較低。</a:t>
            </a:r>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7544" y="2924944"/>
            <a:ext cx="8362506" cy="3312368"/>
          </a:xfrm>
          <a:prstGeom prst="rect">
            <a:avLst/>
          </a:prstGeom>
        </p:spPr>
      </p:pic>
    </p:spTree>
    <p:extLst>
      <p:ext uri="{BB962C8B-B14F-4D97-AF65-F5344CB8AC3E}">
        <p14:creationId xmlns:p14="http://schemas.microsoft.com/office/powerpoint/2010/main" val="4007759621"/>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5648" y="260648"/>
            <a:ext cx="8264525" cy="720725"/>
          </a:xfrm>
        </p:spPr>
        <p:txBody>
          <a:bodyPr/>
          <a:lstStyle/>
          <a:p>
            <a:r>
              <a:rPr lang="en-US" altLang="zh-TW" sz="2800" b="0" dirty="0"/>
              <a:t>GPU</a:t>
            </a:r>
            <a:r>
              <a:rPr lang="zh-TW" altLang="en-US" sz="2800" b="0" dirty="0"/>
              <a:t>、</a:t>
            </a:r>
            <a:r>
              <a:rPr lang="en-US" altLang="zh-TW" sz="2800" b="0" dirty="0"/>
              <a:t>FPGA </a:t>
            </a:r>
            <a:r>
              <a:rPr lang="zh-TW" altLang="en-US" sz="2800" b="0" dirty="0"/>
              <a:t>以及 </a:t>
            </a:r>
            <a:r>
              <a:rPr lang="en-US" altLang="zh-TW" sz="2800" b="0" dirty="0"/>
              <a:t>ASIC </a:t>
            </a:r>
            <a:r>
              <a:rPr lang="zh-TW" altLang="en-US" sz="2800" b="0" dirty="0"/>
              <a:t>各有優劣，成為當前 </a:t>
            </a:r>
            <a:r>
              <a:rPr lang="en-US" altLang="zh-TW" sz="2800" b="0" dirty="0"/>
              <a:t>AI </a:t>
            </a:r>
            <a:r>
              <a:rPr lang="zh-TW" altLang="en-US" sz="2800" b="0" dirty="0"/>
              <a:t>晶片行業的主流</a:t>
            </a:r>
            <a:endParaRPr lang="zh-TW" altLang="en-US" sz="2800" dirty="0"/>
          </a:p>
        </p:txBody>
      </p:sp>
      <p:sp>
        <p:nvSpPr>
          <p:cNvPr id="3" name="內容版面配置區 2"/>
          <p:cNvSpPr>
            <a:spLocks noGrp="1"/>
          </p:cNvSpPr>
          <p:nvPr>
            <p:ph idx="1"/>
          </p:nvPr>
        </p:nvSpPr>
        <p:spPr/>
        <p:txBody>
          <a:bodyPr/>
          <a:lstStyle/>
          <a:p>
            <a:pPr marL="285750" indent="-285750">
              <a:buFont typeface="Arial" panose="020B0604020202020204" pitchFamily="34" charset="0"/>
              <a:buChar char="•"/>
            </a:pPr>
            <a:r>
              <a:rPr lang="zh-TW" altLang="en-US" sz="1800" b="0" dirty="0">
                <a:effectLst/>
              </a:rPr>
              <a:t>從廣義上講，面向 </a:t>
            </a:r>
            <a:r>
              <a:rPr lang="en-US" altLang="zh-TW" sz="1800" b="0" dirty="0">
                <a:effectLst/>
              </a:rPr>
              <a:t>AI </a:t>
            </a:r>
            <a:r>
              <a:rPr lang="zh-TW" altLang="en-US" sz="1800" b="0" dirty="0">
                <a:effectLst/>
              </a:rPr>
              <a:t>運算的晶片，都可以稱為 </a:t>
            </a:r>
            <a:r>
              <a:rPr lang="en-US" altLang="zh-TW" sz="1800" b="0" dirty="0">
                <a:effectLst/>
              </a:rPr>
              <a:t>AI </a:t>
            </a:r>
            <a:r>
              <a:rPr lang="zh-TW" altLang="en-US" sz="1800" b="0" dirty="0">
                <a:effectLst/>
              </a:rPr>
              <a:t>晶片，包括基於傳統架構的 </a:t>
            </a:r>
            <a:r>
              <a:rPr lang="en-US" altLang="zh-TW" sz="1800" b="0" dirty="0">
                <a:effectLst/>
              </a:rPr>
              <a:t>GPU</a:t>
            </a:r>
            <a:r>
              <a:rPr lang="zh-TW" altLang="en-US" sz="1800" b="0" dirty="0">
                <a:effectLst/>
              </a:rPr>
              <a:t>、</a:t>
            </a:r>
            <a:r>
              <a:rPr lang="en-US" altLang="zh-TW" sz="1800" b="0" dirty="0">
                <a:effectLst/>
              </a:rPr>
              <a:t>FPGA </a:t>
            </a:r>
            <a:r>
              <a:rPr lang="zh-TW" altLang="en-US" sz="1800" b="0" dirty="0">
                <a:effectLst/>
              </a:rPr>
              <a:t>以及 </a:t>
            </a:r>
            <a:r>
              <a:rPr lang="en-US" altLang="zh-TW" sz="1800" b="0" dirty="0">
                <a:effectLst/>
              </a:rPr>
              <a:t>ASIC </a:t>
            </a:r>
            <a:r>
              <a:rPr lang="zh-TW" altLang="en-US" sz="1800" b="0" dirty="0">
                <a:effectLst/>
              </a:rPr>
              <a:t>（專用晶片）</a:t>
            </a:r>
            <a:endParaRPr lang="en-US" altLang="zh-TW" sz="1800" b="0" dirty="0">
              <a:effectLst/>
            </a:endParaRPr>
          </a:p>
          <a:p>
            <a:pPr marL="285750" indent="-285750">
              <a:buFont typeface="Arial" panose="020B0604020202020204" pitchFamily="34" charset="0"/>
              <a:buChar char="•"/>
            </a:pPr>
            <a:r>
              <a:rPr lang="en-US" altLang="zh-TW" sz="1800" b="0" dirty="0">
                <a:effectLst/>
              </a:rPr>
              <a:t>GPU </a:t>
            </a:r>
            <a:r>
              <a:rPr lang="zh-TW" altLang="en-US" sz="1800" b="0" dirty="0">
                <a:effectLst/>
              </a:rPr>
              <a:t>（</a:t>
            </a:r>
            <a:r>
              <a:rPr lang="en-US" altLang="zh-TW" sz="1800" b="0" dirty="0">
                <a:effectLst/>
              </a:rPr>
              <a:t>Graphics Processing Unit</a:t>
            </a:r>
            <a:r>
              <a:rPr lang="zh-TW" altLang="en-US" sz="1800" b="0" dirty="0">
                <a:effectLst/>
              </a:rPr>
              <a:t>）是一種由大量核心組成的，大規模並行運算架構，專為同時處理多重任務而設計的晶片。正是由於其具備良好的矩陣計算能，力和並行運算優勢，最早被用於 </a:t>
            </a:r>
            <a:r>
              <a:rPr lang="en-US" altLang="zh-TW" sz="1800" b="0" dirty="0">
                <a:effectLst/>
              </a:rPr>
              <a:t>AI </a:t>
            </a:r>
            <a:r>
              <a:rPr lang="zh-TW" altLang="en-US" sz="1800" b="0" dirty="0">
                <a:effectLst/>
              </a:rPr>
              <a:t>運算，並在雲端獲得大量應用。</a:t>
            </a:r>
            <a:endParaRPr lang="en-US" altLang="zh-TW" sz="1800" b="0" dirty="0">
              <a:effectLst/>
            </a:endParaRPr>
          </a:p>
          <a:p>
            <a:pPr marL="285750" indent="-285750">
              <a:buFont typeface="Arial" panose="020B0604020202020204" pitchFamily="34" charset="0"/>
              <a:buChar char="•"/>
            </a:pPr>
            <a:r>
              <a:rPr lang="en-US" altLang="zh-TW" sz="1800" b="0" dirty="0">
                <a:effectLst/>
              </a:rPr>
              <a:t>FPGA </a:t>
            </a:r>
            <a:r>
              <a:rPr lang="zh-TW" altLang="en-US" sz="1800" b="0" dirty="0">
                <a:effectLst/>
              </a:rPr>
              <a:t>（</a:t>
            </a:r>
            <a:r>
              <a:rPr lang="en-US" altLang="zh-TW" sz="1800" b="0" dirty="0">
                <a:effectLst/>
              </a:rPr>
              <a:t>Field-Programmable Gate Array</a:t>
            </a:r>
            <a:r>
              <a:rPr lang="zh-TW" altLang="en-US" sz="1800" b="0" dirty="0">
                <a:effectLst/>
              </a:rPr>
              <a:t>）即現場可編程門陣列，該晶片整合了大量的基本門電路以及儲存器，其靈活性介於 </a:t>
            </a:r>
            <a:r>
              <a:rPr lang="en-US" altLang="zh-TW" sz="1800" b="0" dirty="0">
                <a:effectLst/>
              </a:rPr>
              <a:t>CPU</a:t>
            </a:r>
            <a:r>
              <a:rPr lang="zh-TW" altLang="en-US" sz="1800" b="0" dirty="0">
                <a:effectLst/>
              </a:rPr>
              <a:t>、</a:t>
            </a:r>
            <a:r>
              <a:rPr lang="en-US" altLang="zh-TW" sz="1800" b="0" dirty="0">
                <a:effectLst/>
              </a:rPr>
              <a:t>GPU </a:t>
            </a:r>
            <a:r>
              <a:rPr lang="zh-TW" altLang="en-US" sz="1800" b="0" dirty="0">
                <a:effectLst/>
              </a:rPr>
              <a:t>等通用處理器，和專用整合電路 </a:t>
            </a:r>
            <a:r>
              <a:rPr lang="en-US" altLang="zh-TW" sz="1800" b="0" dirty="0">
                <a:effectLst/>
              </a:rPr>
              <a:t>ASIC </a:t>
            </a:r>
            <a:r>
              <a:rPr lang="zh-TW" altLang="en-US" sz="1800" b="0" dirty="0">
                <a:effectLst/>
              </a:rPr>
              <a:t>之間，在硬體固定之前，允許使用者靈活使用軟體進行編程。</a:t>
            </a:r>
          </a:p>
          <a:p>
            <a:pPr marL="285750" indent="-285750">
              <a:buFont typeface="Arial" panose="020B0604020202020204" pitchFamily="34" charset="0"/>
              <a:buChar char="•"/>
            </a:pPr>
            <a:r>
              <a:rPr lang="en-US" altLang="zh-TW" sz="1800" b="0" dirty="0">
                <a:effectLst/>
              </a:rPr>
              <a:t>FPGA </a:t>
            </a:r>
            <a:r>
              <a:rPr lang="zh-TW" altLang="en-US" sz="1800" b="0" dirty="0">
                <a:effectLst/>
              </a:rPr>
              <a:t>在出廠時是「萬能晶片」，使用者可根據自身需求，用硬體描述語言，對 </a:t>
            </a:r>
            <a:r>
              <a:rPr lang="en-US" altLang="zh-TW" sz="1800" b="0" dirty="0">
                <a:effectLst/>
              </a:rPr>
              <a:t>FPGA </a:t>
            </a:r>
            <a:r>
              <a:rPr lang="zh-TW" altLang="en-US" sz="1800" b="0" dirty="0">
                <a:effectLst/>
              </a:rPr>
              <a:t>的硬體電路進行設計；每完成一次燒錄，</a:t>
            </a:r>
            <a:r>
              <a:rPr lang="en-US" altLang="zh-TW" sz="1800" b="0" dirty="0">
                <a:effectLst/>
              </a:rPr>
              <a:t>FPGA </a:t>
            </a:r>
            <a:r>
              <a:rPr lang="zh-TW" altLang="en-US" sz="1800" b="0" dirty="0">
                <a:effectLst/>
              </a:rPr>
              <a:t>內部的硬體電路，就有了確定的連接方式，具有了一定的功能；輸入的數據只需要依次經過各個門電路，就可以得到輸出結果。</a:t>
            </a:r>
            <a:endParaRPr lang="en-US" altLang="zh-TW" sz="1800" b="0" dirty="0">
              <a:effectLst/>
            </a:endParaRPr>
          </a:p>
          <a:p>
            <a:pPr marL="285750" indent="-285750">
              <a:buFont typeface="Arial" panose="020B0604020202020204" pitchFamily="34" charset="0"/>
              <a:buChar char="•"/>
            </a:pPr>
            <a:r>
              <a:rPr lang="zh-TW" altLang="en-US" sz="1800" b="0" dirty="0">
                <a:effectLst/>
              </a:rPr>
              <a:t>特殊應用積體電路（</a:t>
            </a:r>
            <a:r>
              <a:rPr lang="en-US" altLang="zh-TW" sz="1800" b="0" dirty="0">
                <a:effectLst/>
              </a:rPr>
              <a:t>ASIC</a:t>
            </a:r>
            <a:r>
              <a:rPr lang="zh-TW" altLang="en-US" sz="1800" b="0" dirty="0">
                <a:effectLst/>
              </a:rPr>
              <a:t>）深度學習算法加速應用增多，可提供更高能效表現和運算效率 </a:t>
            </a:r>
            <a:r>
              <a:rPr lang="en-US" altLang="zh-TW" sz="1800" b="0" dirty="0">
                <a:effectLst/>
              </a:rPr>
              <a:t>ASIC </a:t>
            </a:r>
            <a:r>
              <a:rPr lang="zh-TW" altLang="en-US" sz="1800" b="0" dirty="0">
                <a:effectLst/>
              </a:rPr>
              <a:t>（</a:t>
            </a:r>
            <a:r>
              <a:rPr lang="en-US" altLang="zh-TW" sz="1800" b="0" dirty="0">
                <a:effectLst/>
              </a:rPr>
              <a:t>Application Specific Integrated Circuits</a:t>
            </a:r>
            <a:r>
              <a:rPr lang="zh-TW" altLang="en-US" sz="1800" b="0" dirty="0">
                <a:effectLst/>
              </a:rPr>
              <a:t>），即專用晶片，是一種為特定目的、針對特定使用端需求設計的訂製晶片，具備性能更強、體積小、功耗低、可靠性更高等優點。在大規模量產的情況下，還具備成本低的特點。</a:t>
            </a:r>
          </a:p>
        </p:txBody>
      </p:sp>
    </p:spTree>
    <p:extLst>
      <p:ext uri="{BB962C8B-B14F-4D97-AF65-F5344CB8AC3E}">
        <p14:creationId xmlns:p14="http://schemas.microsoft.com/office/powerpoint/2010/main" val="128448711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287462" y="332656"/>
            <a:ext cx="6489038" cy="6192688"/>
          </a:xfrm>
          <a:prstGeom prst="rect">
            <a:avLst/>
          </a:prstGeom>
        </p:spPr>
      </p:pic>
    </p:spTree>
    <p:extLst>
      <p:ext uri="{BB962C8B-B14F-4D97-AF65-F5344CB8AC3E}">
        <p14:creationId xmlns:p14="http://schemas.microsoft.com/office/powerpoint/2010/main" val="246503267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1640" y="1556792"/>
            <a:ext cx="5328592" cy="5328592"/>
          </a:xfrm>
          <a:prstGeom prst="rect">
            <a:avLst/>
          </a:prstGeom>
        </p:spPr>
      </p:pic>
    </p:spTree>
    <p:extLst>
      <p:ext uri="{BB962C8B-B14F-4D97-AF65-F5344CB8AC3E}">
        <p14:creationId xmlns:p14="http://schemas.microsoft.com/office/powerpoint/2010/main" val="344825370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96" y="116632"/>
            <a:ext cx="9001000" cy="6402719"/>
          </a:xfrm>
          <a:prstGeom prst="rect">
            <a:avLst/>
          </a:prstGeom>
        </p:spPr>
      </p:pic>
      <p:sp>
        <p:nvSpPr>
          <p:cNvPr id="5" name="矩形 4"/>
          <p:cNvSpPr/>
          <p:nvPr/>
        </p:nvSpPr>
        <p:spPr>
          <a:xfrm>
            <a:off x="5978646" y="-31989"/>
            <a:ext cx="3165354" cy="461665"/>
          </a:xfrm>
          <a:prstGeom prst="rect">
            <a:avLst/>
          </a:prstGeom>
        </p:spPr>
        <p:txBody>
          <a:bodyPr wrap="none">
            <a:spAutoFit/>
          </a:bodyPr>
          <a:lstStyle/>
          <a:p>
            <a:r>
              <a:rPr lang="en-US" altLang="zh-TW" dirty="0">
                <a:hlinkClick r:id="rId3"/>
              </a:rPr>
              <a:t>https://www.aminer.org/</a:t>
            </a:r>
            <a:endParaRPr lang="zh-TW" altLang="en-US" dirty="0"/>
          </a:p>
        </p:txBody>
      </p:sp>
    </p:spTree>
    <p:extLst>
      <p:ext uri="{BB962C8B-B14F-4D97-AF65-F5344CB8AC3E}">
        <p14:creationId xmlns:p14="http://schemas.microsoft.com/office/powerpoint/2010/main" val="359836420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什麼是 </a:t>
            </a:r>
            <a:r>
              <a:rPr lang="en-US" altLang="zh-TW" dirty="0"/>
              <a:t>TPU?</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TW" sz="2000" b="0" dirty="0">
                <a:effectLst/>
              </a:rPr>
              <a:t>TPU </a:t>
            </a:r>
            <a:r>
              <a:rPr lang="zh-TW" altLang="en-US" sz="2000" b="0" dirty="0">
                <a:effectLst/>
              </a:rPr>
              <a:t>代表 </a:t>
            </a:r>
            <a:r>
              <a:rPr lang="en-US" altLang="zh-TW" sz="2000" b="0" dirty="0">
                <a:effectLst/>
              </a:rPr>
              <a:t>Tensor Processing Unit (</a:t>
            </a:r>
            <a:r>
              <a:rPr lang="zh-TW" altLang="en-US" sz="2000" b="0" dirty="0">
                <a:effectLst/>
              </a:rPr>
              <a:t>張量處理器</a:t>
            </a:r>
            <a:r>
              <a:rPr lang="en-US" altLang="zh-TW" sz="2000" b="0" dirty="0">
                <a:effectLst/>
              </a:rPr>
              <a:t>) </a:t>
            </a:r>
            <a:r>
              <a:rPr lang="zh-TW" altLang="en-US" sz="2000" b="0" dirty="0">
                <a:effectLst/>
              </a:rPr>
              <a:t>，是由谷歌在 </a:t>
            </a:r>
            <a:r>
              <a:rPr lang="en-US" altLang="zh-TW" sz="2000" b="0" dirty="0">
                <a:effectLst/>
              </a:rPr>
              <a:t>2016 </a:t>
            </a:r>
            <a:r>
              <a:rPr lang="zh-TW" altLang="en-US" sz="2000" b="0" dirty="0">
                <a:effectLst/>
              </a:rPr>
              <a:t>年 </a:t>
            </a:r>
            <a:r>
              <a:rPr lang="en-US" altLang="zh-TW" sz="2000" b="0" dirty="0">
                <a:effectLst/>
              </a:rPr>
              <a:t>5 </a:t>
            </a:r>
            <a:r>
              <a:rPr lang="zh-TW" altLang="en-US" sz="2000" b="0" dirty="0">
                <a:effectLst/>
              </a:rPr>
              <a:t>月發布的為機器學習而建構的定製集成電路（</a:t>
            </a:r>
            <a:r>
              <a:rPr lang="en-US" altLang="zh-TW" sz="2000" b="0" dirty="0">
                <a:effectLst/>
              </a:rPr>
              <a:t>ASIC</a:t>
            </a:r>
            <a:r>
              <a:rPr lang="zh-TW" altLang="en-US" sz="2000" b="0" dirty="0">
                <a:effectLst/>
              </a:rPr>
              <a:t>），並為 </a:t>
            </a:r>
            <a:r>
              <a:rPr lang="en-US" altLang="zh-TW" sz="2000" b="0" dirty="0" err="1">
                <a:effectLst/>
              </a:rPr>
              <a:t>TensorFlow</a:t>
            </a:r>
            <a:r>
              <a:rPr lang="en-US" altLang="zh-TW" sz="2000" b="0" dirty="0">
                <a:effectLst/>
              </a:rPr>
              <a:t> </a:t>
            </a:r>
            <a:r>
              <a:rPr lang="zh-TW" altLang="en-US" sz="2000" b="0" dirty="0">
                <a:effectLst/>
              </a:rPr>
              <a:t>量身定製。</a:t>
            </a:r>
          </a:p>
          <a:p>
            <a:pPr marL="342900" indent="-342900">
              <a:buFont typeface="Arial" panose="020B0604020202020204" pitchFamily="34" charset="0"/>
              <a:buChar char="•"/>
            </a:pPr>
            <a:r>
              <a:rPr lang="zh-TW" altLang="en-US" sz="2000" b="0" dirty="0">
                <a:effectLst/>
              </a:rPr>
              <a:t>早在 </a:t>
            </a:r>
            <a:r>
              <a:rPr lang="en-US" altLang="zh-TW" sz="2000" b="0" dirty="0">
                <a:effectLst/>
              </a:rPr>
              <a:t>2015 </a:t>
            </a:r>
            <a:r>
              <a:rPr lang="zh-TW" altLang="en-US" sz="2000" b="0" dirty="0">
                <a:effectLst/>
              </a:rPr>
              <a:t>年，谷歌大腦團隊就成立了第一個 </a:t>
            </a:r>
            <a:r>
              <a:rPr lang="en-US" altLang="zh-TW" sz="2000" b="0" dirty="0">
                <a:effectLst/>
              </a:rPr>
              <a:t>TPU </a:t>
            </a:r>
            <a:r>
              <a:rPr lang="zh-TW" altLang="en-US" sz="2000" b="0" dirty="0">
                <a:effectLst/>
              </a:rPr>
              <a:t>中心，為 </a:t>
            </a:r>
            <a:r>
              <a:rPr lang="en-US" altLang="zh-TW" sz="2000" b="0" dirty="0">
                <a:effectLst/>
              </a:rPr>
              <a:t>Google Translation</a:t>
            </a:r>
            <a:r>
              <a:rPr lang="zh-TW" altLang="en-US" sz="2000" b="0" dirty="0">
                <a:effectLst/>
              </a:rPr>
              <a:t>，</a:t>
            </a:r>
            <a:r>
              <a:rPr lang="en-US" altLang="zh-TW" sz="2000" b="0" dirty="0">
                <a:effectLst/>
              </a:rPr>
              <a:t>Photos </a:t>
            </a:r>
            <a:r>
              <a:rPr lang="zh-TW" altLang="en-US" sz="2000" b="0" dirty="0">
                <a:effectLst/>
              </a:rPr>
              <a:t>和 </a:t>
            </a:r>
            <a:r>
              <a:rPr lang="en-US" altLang="zh-TW" sz="2000" b="0" dirty="0">
                <a:effectLst/>
              </a:rPr>
              <a:t>Gmail </a:t>
            </a:r>
            <a:r>
              <a:rPr lang="zh-TW" altLang="en-US" sz="2000" b="0" dirty="0">
                <a:effectLst/>
              </a:rPr>
              <a:t>等產品提供支援。 為了讓所有資料科學家和開發人員能夠使用此技術，不久之後就發布了容易使用、可擴展且功能強大的基於谷歌雲的 </a:t>
            </a:r>
            <a:r>
              <a:rPr lang="en-US" altLang="zh-TW" sz="2000" b="0" dirty="0">
                <a:effectLst/>
              </a:rPr>
              <a:t>TPU</a:t>
            </a:r>
            <a:r>
              <a:rPr lang="zh-TW" altLang="en-US" sz="2000" b="0" dirty="0">
                <a:effectLst/>
              </a:rPr>
              <a:t>，以便在 </a:t>
            </a:r>
            <a:r>
              <a:rPr lang="en-US" altLang="zh-TW" sz="2000" b="0" dirty="0">
                <a:effectLst/>
              </a:rPr>
              <a:t>Google Cloud </a:t>
            </a:r>
            <a:r>
              <a:rPr lang="zh-TW" altLang="en-US" sz="2000" b="0" dirty="0">
                <a:effectLst/>
              </a:rPr>
              <a:t>上執行 </a:t>
            </a:r>
            <a:r>
              <a:rPr lang="en-US" altLang="zh-TW" sz="2000" b="0" dirty="0" err="1">
                <a:effectLst/>
              </a:rPr>
              <a:t>TensorFlow</a:t>
            </a:r>
            <a:r>
              <a:rPr lang="en-US" altLang="zh-TW" sz="2000" b="0" dirty="0">
                <a:effectLst/>
              </a:rPr>
              <a:t> </a:t>
            </a:r>
            <a:r>
              <a:rPr lang="zh-TW" altLang="en-US" sz="2000" b="0" dirty="0">
                <a:effectLst/>
              </a:rPr>
              <a:t>模型。</a:t>
            </a:r>
          </a:p>
          <a:p>
            <a:pPr marL="342900" indent="-342900">
              <a:buFont typeface="Arial" panose="020B0604020202020204" pitchFamily="34" charset="0"/>
              <a:buChar char="•"/>
            </a:pPr>
            <a:r>
              <a:rPr lang="en-US" altLang="zh-TW" sz="2000" b="0" dirty="0">
                <a:effectLst/>
              </a:rPr>
              <a:t>TPU </a:t>
            </a:r>
            <a:r>
              <a:rPr lang="zh-TW" altLang="en-US" sz="2000" b="0" dirty="0">
                <a:effectLst/>
              </a:rPr>
              <a:t>由多個計算核心（</a:t>
            </a:r>
            <a:r>
              <a:rPr lang="en-US" altLang="zh-TW" sz="2000" b="0" dirty="0">
                <a:effectLst/>
              </a:rPr>
              <a:t>Tensor Core</a:t>
            </a:r>
            <a:r>
              <a:rPr lang="zh-TW" altLang="en-US" sz="2000" b="0" dirty="0">
                <a:effectLst/>
              </a:rPr>
              <a:t>）組成，其中包括純量，矢量和矩陣單元（</a:t>
            </a:r>
            <a:r>
              <a:rPr lang="en-US" altLang="zh-TW" sz="2000" b="0" dirty="0">
                <a:effectLst/>
              </a:rPr>
              <a:t>MXU</a:t>
            </a:r>
            <a:r>
              <a:rPr lang="zh-TW" altLang="en-US" sz="2000" b="0" dirty="0">
                <a:effectLst/>
              </a:rPr>
              <a:t>）。</a:t>
            </a:r>
            <a:endParaRPr lang="en-US" altLang="zh-TW" sz="2000" b="0" dirty="0">
              <a:effectLst/>
            </a:endParaRPr>
          </a:p>
          <a:p>
            <a:pPr marL="342900" indent="-342900">
              <a:buFont typeface="Arial" panose="020B0604020202020204" pitchFamily="34" charset="0"/>
              <a:buChar char="•"/>
            </a:pPr>
            <a:r>
              <a:rPr lang="en-US" altLang="zh-TW" sz="2000" b="0" dirty="0">
                <a:effectLst/>
              </a:rPr>
              <a:t>TPU</a:t>
            </a:r>
            <a:r>
              <a:rPr lang="zh-TW" altLang="en-US" sz="2000" b="0" dirty="0">
                <a:effectLst/>
              </a:rPr>
              <a:t>（張量處理器）與 </a:t>
            </a:r>
            <a:r>
              <a:rPr lang="en-US" altLang="zh-TW" sz="2000" b="0" dirty="0">
                <a:effectLst/>
              </a:rPr>
              <a:t>CPU</a:t>
            </a:r>
            <a:r>
              <a:rPr lang="zh-TW" altLang="en-US" sz="2000" b="0" dirty="0">
                <a:effectLst/>
              </a:rPr>
              <a:t>（中央處理器）和 </a:t>
            </a:r>
            <a:r>
              <a:rPr lang="en-US" altLang="zh-TW" sz="2000" b="0" dirty="0">
                <a:effectLst/>
              </a:rPr>
              <a:t>GPU</a:t>
            </a:r>
            <a:r>
              <a:rPr lang="zh-TW" altLang="en-US" sz="2000" b="0" dirty="0">
                <a:effectLst/>
              </a:rPr>
              <a:t>（圖形處理器）最重要的區別是：</a:t>
            </a:r>
            <a:r>
              <a:rPr lang="en-US" altLang="zh-TW" sz="2000" b="0" dirty="0">
                <a:effectLst/>
              </a:rPr>
              <a:t>TPU </a:t>
            </a:r>
            <a:r>
              <a:rPr lang="zh-TW" altLang="en-US" sz="2000" b="0" dirty="0">
                <a:effectLst/>
              </a:rPr>
              <a:t>的硬體專為線性代數設計，而線性代數是深度學習的基石。在過去幾年中，</a:t>
            </a:r>
            <a:r>
              <a:rPr lang="en-US" altLang="zh-TW" sz="2000" b="0" dirty="0">
                <a:effectLst/>
              </a:rPr>
              <a:t>Google TPU </a:t>
            </a:r>
            <a:r>
              <a:rPr lang="zh-TW" altLang="en-US" sz="2000" b="0" dirty="0">
                <a:effectLst/>
              </a:rPr>
              <a:t>已經發布了 </a:t>
            </a:r>
            <a:r>
              <a:rPr lang="en-US" altLang="zh-TW" sz="2000" b="0" dirty="0">
                <a:effectLst/>
              </a:rPr>
              <a:t>v1</a:t>
            </a:r>
            <a:r>
              <a:rPr lang="zh-TW" altLang="en-US" sz="2000" b="0" dirty="0">
                <a:effectLst/>
              </a:rPr>
              <a:t>，</a:t>
            </a:r>
            <a:r>
              <a:rPr lang="en-US" altLang="zh-TW" sz="2000" b="0" dirty="0">
                <a:effectLst/>
              </a:rPr>
              <a:t>v2</a:t>
            </a:r>
            <a:r>
              <a:rPr lang="zh-TW" altLang="en-US" sz="2000" b="0" dirty="0">
                <a:effectLst/>
              </a:rPr>
              <a:t>，</a:t>
            </a:r>
            <a:r>
              <a:rPr lang="en-US" altLang="zh-TW" sz="2000" b="0" dirty="0">
                <a:effectLst/>
              </a:rPr>
              <a:t>v3, v2 Pod, v3 Pod, Edge </a:t>
            </a:r>
            <a:r>
              <a:rPr lang="zh-TW" altLang="en-US" sz="2000" b="0" dirty="0">
                <a:effectLst/>
              </a:rPr>
              <a:t>等多個版本：</a:t>
            </a:r>
          </a:p>
          <a:p>
            <a:br>
              <a:rPr lang="zh-TW" altLang="en-US" dirty="0"/>
            </a:br>
            <a:endParaRPr lang="zh-TW" altLang="en-US" dirty="0"/>
          </a:p>
        </p:txBody>
      </p:sp>
    </p:spTree>
    <p:extLst>
      <p:ext uri="{BB962C8B-B14F-4D97-AF65-F5344CB8AC3E}">
        <p14:creationId xmlns:p14="http://schemas.microsoft.com/office/powerpoint/2010/main" val="129326338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Why TPUs ?</a:t>
            </a:r>
            <a:endParaRPr lang="zh-TW" altLang="en-US" dirty="0"/>
          </a:p>
        </p:txBody>
      </p:sp>
      <p:sp>
        <p:nvSpPr>
          <p:cNvPr id="3" name="內容版面配置區 2"/>
          <p:cNvSpPr>
            <a:spLocks noGrp="1"/>
          </p:cNvSpPr>
          <p:nvPr>
            <p:ph idx="1"/>
          </p:nvPr>
        </p:nvSpPr>
        <p:spPr>
          <a:xfrm>
            <a:off x="179388" y="1052736"/>
            <a:ext cx="8264525" cy="5040312"/>
          </a:xfrm>
        </p:spPr>
        <p:txBody>
          <a:bodyPr/>
          <a:lstStyle/>
          <a:p>
            <a:r>
              <a:rPr lang="en-US" altLang="zh-TW" b="0" dirty="0">
                <a:effectLst/>
              </a:rPr>
              <a:t>Modern GPUs are organized around programmable "cores", a very flexible architecture that allows them to handle a variety of tasks such as 3D rendering, deep learning, physical simulations, etc.. </a:t>
            </a:r>
          </a:p>
          <a:p>
            <a:r>
              <a:rPr lang="en-US" altLang="zh-TW" b="0" dirty="0">
                <a:effectLst/>
              </a:rPr>
              <a:t>TPUs on the other hand </a:t>
            </a:r>
            <a:r>
              <a:rPr lang="en-US" altLang="zh-TW" b="0" dirty="0">
                <a:solidFill>
                  <a:srgbClr val="FF0000"/>
                </a:solidFill>
                <a:effectLst/>
              </a:rPr>
              <a:t>pair a classic vector processor </a:t>
            </a:r>
            <a:r>
              <a:rPr lang="en-US" altLang="zh-TW" b="0" dirty="0">
                <a:effectLst/>
              </a:rPr>
              <a:t>with a </a:t>
            </a:r>
            <a:r>
              <a:rPr lang="en-US" altLang="zh-TW" b="0" dirty="0">
                <a:solidFill>
                  <a:srgbClr val="00B050"/>
                </a:solidFill>
                <a:effectLst/>
              </a:rPr>
              <a:t>dedicated matrix multiply unit </a:t>
            </a:r>
            <a:r>
              <a:rPr lang="en-US" altLang="zh-TW" b="0" dirty="0">
                <a:effectLst/>
              </a:rPr>
              <a:t>and </a:t>
            </a:r>
            <a:r>
              <a:rPr lang="en-US" altLang="zh-TW" b="0" dirty="0">
                <a:solidFill>
                  <a:srgbClr val="7030A0"/>
                </a:solidFill>
                <a:effectLst/>
              </a:rPr>
              <a:t>excel at any task </a:t>
            </a:r>
            <a:r>
              <a:rPr lang="en-US" altLang="zh-TW" b="0" dirty="0">
                <a:effectLst/>
              </a:rPr>
              <a:t>where large </a:t>
            </a:r>
            <a:r>
              <a:rPr lang="en-US" altLang="zh-TW" dirty="0">
                <a:solidFill>
                  <a:srgbClr val="0070C0"/>
                </a:solidFill>
                <a:effectLst>
                  <a:outerShdw blurRad="38100" dist="38100" dir="2700000" algn="tl">
                    <a:srgbClr val="000000">
                      <a:alpha val="43137"/>
                    </a:srgbClr>
                  </a:outerShdw>
                </a:effectLst>
              </a:rPr>
              <a:t>matrix multiplications </a:t>
            </a:r>
            <a:r>
              <a:rPr lang="en-US" altLang="zh-TW" b="0" dirty="0">
                <a:effectLst/>
              </a:rPr>
              <a:t>dominate, such as neural networks.</a:t>
            </a:r>
            <a:endParaRPr lang="zh-TW" altLang="en-US" dirty="0"/>
          </a:p>
        </p:txBody>
      </p:sp>
      <p:pic>
        <p:nvPicPr>
          <p:cNvPr id="5" name="圖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03648" y="3789040"/>
            <a:ext cx="5721290" cy="2661666"/>
          </a:xfrm>
          <a:prstGeom prst="rect">
            <a:avLst/>
          </a:prstGeom>
        </p:spPr>
      </p:pic>
      <p:sp>
        <p:nvSpPr>
          <p:cNvPr id="4" name="矩形 3"/>
          <p:cNvSpPr/>
          <p:nvPr/>
        </p:nvSpPr>
        <p:spPr>
          <a:xfrm>
            <a:off x="3131840" y="44624"/>
            <a:ext cx="4572000" cy="338554"/>
          </a:xfrm>
          <a:prstGeom prst="rect">
            <a:avLst/>
          </a:prstGeom>
        </p:spPr>
        <p:txBody>
          <a:bodyPr>
            <a:spAutoFit/>
          </a:bodyPr>
          <a:lstStyle/>
          <a:p>
            <a:r>
              <a:rPr lang="en-US" altLang="zh-TW" sz="1600" dirty="0"/>
              <a:t>https://www.youtube.com/watch?v=MXxN4fv01c8</a:t>
            </a:r>
            <a:endParaRPr lang="zh-TW" altLang="en-US" sz="1600" dirty="0"/>
          </a:p>
        </p:txBody>
      </p:sp>
    </p:spTree>
    <p:extLst>
      <p:ext uri="{BB962C8B-B14F-4D97-AF65-F5344CB8AC3E}">
        <p14:creationId xmlns:p14="http://schemas.microsoft.com/office/powerpoint/2010/main" val="231278883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415381" y="260648"/>
            <a:ext cx="7792537" cy="6201640"/>
          </a:xfrm>
          <a:prstGeom prst="rect">
            <a:avLst/>
          </a:prstGeom>
        </p:spPr>
      </p:pic>
    </p:spTree>
    <p:extLst>
      <p:ext uri="{BB962C8B-B14F-4D97-AF65-F5344CB8AC3E}">
        <p14:creationId xmlns:p14="http://schemas.microsoft.com/office/powerpoint/2010/main" val="333302743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80420"/>
            <a:ext cx="8964612" cy="1035464"/>
          </a:xfrm>
        </p:spPr>
        <p:txBody>
          <a:bodyPr/>
          <a:lstStyle/>
          <a:p>
            <a:r>
              <a:rPr lang="it-IT" altLang="zh-TW" sz="2800" b="0" dirty="0"/>
              <a:t>Cloud TPU Pods: AI Supercomputing </a:t>
            </a:r>
            <a:br>
              <a:rPr lang="it-IT" altLang="zh-TW" sz="2800" b="0" dirty="0"/>
            </a:br>
            <a:r>
              <a:rPr lang="it-IT" altLang="zh-TW" sz="2800" b="0" dirty="0"/>
              <a:t>TPU</a:t>
            </a:r>
            <a:r>
              <a:rPr lang="zh-TW" altLang="en-US" sz="2800" b="0" dirty="0"/>
              <a:t>莢艙</a:t>
            </a:r>
            <a:endParaRPr lang="zh-TW" altLang="en-US" sz="2800" dirty="0"/>
          </a:p>
        </p:txBody>
      </p:sp>
      <p:sp>
        <p:nvSpPr>
          <p:cNvPr id="3" name="內容版面配置區 2"/>
          <p:cNvSpPr>
            <a:spLocks noGrp="1"/>
          </p:cNvSpPr>
          <p:nvPr>
            <p:ph idx="1"/>
          </p:nvPr>
        </p:nvSpPr>
        <p:spPr/>
        <p:txBody>
          <a:bodyPr/>
          <a:lstStyle/>
          <a:p>
            <a:r>
              <a:rPr lang="en-US" altLang="zh-TW" dirty="0"/>
              <a:t>https://www.youtube.com/watch?v=kPMpmcl_Pyw</a:t>
            </a:r>
            <a:endParaRPr lang="zh-TW" altLang="en-US" dirty="0"/>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61248" y="2014318"/>
            <a:ext cx="1458016" cy="1516926"/>
          </a:xfrm>
          <a:prstGeom prst="rect">
            <a:avLst/>
          </a:prstGeom>
        </p:spPr>
      </p:pic>
      <p:pic>
        <p:nvPicPr>
          <p:cNvPr id="5" name="圖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370" y="2014318"/>
            <a:ext cx="1958859" cy="1404010"/>
          </a:xfrm>
          <a:prstGeom prst="rect">
            <a:avLst/>
          </a:prstGeom>
        </p:spPr>
      </p:pic>
      <p:pic>
        <p:nvPicPr>
          <p:cNvPr id="6" name="圖片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3697" y="1691349"/>
            <a:ext cx="1508740" cy="1830275"/>
          </a:xfrm>
          <a:prstGeom prst="rect">
            <a:avLst/>
          </a:prstGeom>
        </p:spPr>
      </p:pic>
      <p:pic>
        <p:nvPicPr>
          <p:cNvPr id="7" name="圖片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24930" y="1644630"/>
            <a:ext cx="2804298" cy="2030470"/>
          </a:xfrm>
          <a:prstGeom prst="rect">
            <a:avLst/>
          </a:prstGeom>
        </p:spPr>
      </p:pic>
      <p:pic>
        <p:nvPicPr>
          <p:cNvPr id="8" name="圖片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388" y="3854887"/>
            <a:ext cx="7079753" cy="2949897"/>
          </a:xfrm>
          <a:prstGeom prst="rect">
            <a:avLst/>
          </a:prstGeom>
        </p:spPr>
      </p:pic>
      <p:sp>
        <p:nvSpPr>
          <p:cNvPr id="9" name="矩形 8"/>
          <p:cNvSpPr/>
          <p:nvPr/>
        </p:nvSpPr>
        <p:spPr>
          <a:xfrm>
            <a:off x="251520" y="3520058"/>
            <a:ext cx="4572000" cy="307777"/>
          </a:xfrm>
          <a:prstGeom prst="rect">
            <a:avLst/>
          </a:prstGeom>
        </p:spPr>
        <p:txBody>
          <a:bodyPr>
            <a:spAutoFit/>
          </a:bodyPr>
          <a:lstStyle/>
          <a:p>
            <a:r>
              <a:rPr lang="en-US" altLang="zh-TW" sz="1400" dirty="0"/>
              <a:t>https://tf.wiki/zh_hant/appendix/tpu.html</a:t>
            </a:r>
            <a:endParaRPr lang="zh-TW" altLang="en-US" sz="1400" dirty="0"/>
          </a:p>
        </p:txBody>
      </p:sp>
      <p:sp>
        <p:nvSpPr>
          <p:cNvPr id="10" name="矩形 9"/>
          <p:cNvSpPr/>
          <p:nvPr/>
        </p:nvSpPr>
        <p:spPr>
          <a:xfrm>
            <a:off x="7284033" y="4077072"/>
            <a:ext cx="1608448" cy="2308324"/>
          </a:xfrm>
          <a:prstGeom prst="rect">
            <a:avLst/>
          </a:prstGeom>
        </p:spPr>
        <p:txBody>
          <a:bodyPr wrap="square">
            <a:spAutoFit/>
          </a:bodyPr>
          <a:lstStyle/>
          <a:p>
            <a:r>
              <a:rPr lang="en-US" altLang="zh-TW" sz="1200" dirty="0"/>
              <a:t>Tensor Processing Units (TPUs) </a:t>
            </a:r>
            <a:r>
              <a:rPr lang="zh-TW" altLang="en-US" sz="1200" dirty="0"/>
              <a:t>的客製化晶片。當組裝成名為 </a:t>
            </a:r>
            <a:r>
              <a:rPr lang="en-US" altLang="zh-TW" sz="1200" dirty="0"/>
              <a:t>Cloud TPU Pods </a:t>
            </a:r>
            <a:r>
              <a:rPr lang="zh-TW" altLang="en-US" sz="1200" dirty="0"/>
              <a:t>的多組機架 </a:t>
            </a:r>
            <a:r>
              <a:rPr lang="en-US" altLang="zh-TW" sz="1200" dirty="0"/>
              <a:t>ML </a:t>
            </a:r>
            <a:r>
              <a:rPr lang="zh-TW" altLang="en-US" sz="1200" dirty="0"/>
              <a:t>超級計算機時，這些 </a:t>
            </a:r>
            <a:r>
              <a:rPr lang="en-US" altLang="zh-TW" sz="1200" dirty="0"/>
              <a:t>TPUs </a:t>
            </a:r>
            <a:r>
              <a:rPr lang="zh-TW" altLang="en-US" sz="1200" dirty="0"/>
              <a:t>能夠在幾分鐘或幾小時內完成 </a:t>
            </a:r>
            <a:r>
              <a:rPr lang="en-US" altLang="zh-TW" sz="1200" dirty="0"/>
              <a:t>ML </a:t>
            </a:r>
            <a:r>
              <a:rPr lang="zh-TW" altLang="en-US" sz="1200" dirty="0"/>
              <a:t>工作負載，然而這些工作以前在其他系統上是需要數天或數週才能在完成</a:t>
            </a:r>
          </a:p>
        </p:txBody>
      </p:sp>
      <p:sp>
        <p:nvSpPr>
          <p:cNvPr id="11" name="矩形 10"/>
          <p:cNvSpPr/>
          <p:nvPr/>
        </p:nvSpPr>
        <p:spPr>
          <a:xfrm>
            <a:off x="2042482" y="637740"/>
            <a:ext cx="6625715" cy="523220"/>
          </a:xfrm>
          <a:prstGeom prst="rect">
            <a:avLst/>
          </a:prstGeom>
        </p:spPr>
        <p:txBody>
          <a:bodyPr wrap="square">
            <a:spAutoFit/>
          </a:bodyPr>
          <a:lstStyle/>
          <a:p>
            <a:r>
              <a:rPr lang="zh-TW" altLang="en-US" sz="1400" dirty="0"/>
              <a:t>根據 </a:t>
            </a:r>
            <a:r>
              <a:rPr lang="en-US" altLang="zh-TW" sz="1400" dirty="0"/>
              <a:t>Google </a:t>
            </a:r>
            <a:r>
              <a:rPr lang="zh-TW" altLang="en-US" sz="1400" dirty="0"/>
              <a:t>提供的資料顯示，在 </a:t>
            </a:r>
            <a:r>
              <a:rPr lang="en-US" altLang="zh-TW" sz="1400" dirty="0"/>
              <a:t>Google Cloud TPU Pod </a:t>
            </a:r>
            <a:r>
              <a:rPr lang="zh-TW" altLang="en-US" sz="1400" dirty="0"/>
              <a:t>上可以僅用 </a:t>
            </a:r>
            <a:r>
              <a:rPr lang="en-US" altLang="zh-TW" sz="1400" dirty="0"/>
              <a:t>8 </a:t>
            </a:r>
            <a:r>
              <a:rPr lang="zh-TW" altLang="en-US" sz="1400" dirty="0"/>
              <a:t>分鍾就能夠完成 </a:t>
            </a:r>
            <a:r>
              <a:rPr lang="en-US" altLang="zh-TW" sz="1400" dirty="0"/>
              <a:t>ResNet-50 </a:t>
            </a:r>
            <a:r>
              <a:rPr lang="zh-TW" altLang="en-US" sz="1400" dirty="0"/>
              <a:t>模型的訓練。</a:t>
            </a:r>
          </a:p>
        </p:txBody>
      </p:sp>
    </p:spTree>
    <p:extLst>
      <p:ext uri="{BB962C8B-B14F-4D97-AF65-F5344CB8AC3E}">
        <p14:creationId xmlns:p14="http://schemas.microsoft.com/office/powerpoint/2010/main" val="20600442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188640"/>
            <a:ext cx="8712968" cy="6336704"/>
          </a:xfrm>
        </p:spPr>
        <p:txBody>
          <a:bodyPr/>
          <a:lstStyle/>
          <a:p>
            <a:r>
              <a:rPr lang="en-US" altLang="zh-TW" sz="2000" dirty="0">
                <a:effectLst/>
              </a:rPr>
              <a:t>TPU </a:t>
            </a:r>
            <a:r>
              <a:rPr lang="zh-TW" altLang="en-US" sz="2000" dirty="0">
                <a:effectLst/>
              </a:rPr>
              <a:t>性能 </a:t>
            </a:r>
          </a:p>
          <a:p>
            <a:r>
              <a:rPr lang="zh-TW" altLang="en-US" sz="1600" b="0" dirty="0">
                <a:solidFill>
                  <a:schemeClr val="tx1"/>
                </a:solidFill>
                <a:effectLst/>
              </a:rPr>
              <a:t>根據研究顯示，</a:t>
            </a:r>
            <a:r>
              <a:rPr lang="en-US" altLang="zh-TW" sz="1600" b="0" dirty="0">
                <a:solidFill>
                  <a:schemeClr val="tx1"/>
                </a:solidFill>
                <a:effectLst/>
              </a:rPr>
              <a:t>TPU </a:t>
            </a:r>
            <a:r>
              <a:rPr lang="zh-TW" altLang="en-US" sz="1600" b="0" dirty="0">
                <a:solidFill>
                  <a:schemeClr val="tx1"/>
                </a:solidFill>
                <a:effectLst/>
              </a:rPr>
              <a:t>比現代 </a:t>
            </a:r>
            <a:r>
              <a:rPr lang="en-US" altLang="zh-TW" sz="1600" b="0" dirty="0">
                <a:solidFill>
                  <a:schemeClr val="tx1"/>
                </a:solidFill>
                <a:effectLst/>
              </a:rPr>
              <a:t>GPU </a:t>
            </a:r>
            <a:r>
              <a:rPr lang="zh-TW" altLang="en-US" sz="1600" b="0" dirty="0">
                <a:solidFill>
                  <a:schemeClr val="tx1"/>
                </a:solidFill>
                <a:effectLst/>
              </a:rPr>
              <a:t>和 </a:t>
            </a:r>
            <a:r>
              <a:rPr lang="en-US" altLang="zh-TW" sz="1600" b="0" dirty="0">
                <a:solidFill>
                  <a:schemeClr val="tx1"/>
                </a:solidFill>
                <a:effectLst/>
              </a:rPr>
              <a:t>CPU </a:t>
            </a:r>
            <a:r>
              <a:rPr lang="zh-TW" altLang="en-US" sz="1600" b="0" dirty="0">
                <a:solidFill>
                  <a:schemeClr val="tx1"/>
                </a:solidFill>
                <a:effectLst/>
              </a:rPr>
              <a:t>快 </a:t>
            </a:r>
            <a:r>
              <a:rPr lang="en-US" altLang="zh-TW" sz="1600" b="0" dirty="0">
                <a:solidFill>
                  <a:schemeClr val="tx1"/>
                </a:solidFill>
                <a:effectLst/>
              </a:rPr>
              <a:t>15 </a:t>
            </a:r>
            <a:r>
              <a:rPr lang="zh-TW" altLang="en-US" sz="1600" b="0" dirty="0">
                <a:solidFill>
                  <a:schemeClr val="tx1"/>
                </a:solidFill>
                <a:effectLst/>
              </a:rPr>
              <a:t>到 </a:t>
            </a:r>
            <a:r>
              <a:rPr lang="en-US" altLang="zh-TW" sz="1600" b="0" dirty="0">
                <a:solidFill>
                  <a:schemeClr val="tx1"/>
                </a:solidFill>
                <a:effectLst/>
              </a:rPr>
              <a:t>30 </a:t>
            </a:r>
            <a:r>
              <a:rPr lang="zh-TW" altLang="en-US" sz="1600" b="0" dirty="0">
                <a:solidFill>
                  <a:schemeClr val="tx1"/>
                </a:solidFill>
                <a:effectLst/>
              </a:rPr>
              <a:t>倍。同時，</a:t>
            </a:r>
            <a:r>
              <a:rPr lang="en-US" altLang="zh-TW" sz="1600" b="0" dirty="0">
                <a:solidFill>
                  <a:schemeClr val="tx1"/>
                </a:solidFill>
                <a:effectLst/>
              </a:rPr>
              <a:t>TPU </a:t>
            </a:r>
            <a:r>
              <a:rPr lang="zh-TW" altLang="en-US" sz="1600" b="0" dirty="0">
                <a:solidFill>
                  <a:schemeClr val="tx1"/>
                </a:solidFill>
                <a:effectLst/>
              </a:rPr>
              <a:t>還實現了比傳統晶片更好的功耗效率，算力功耗比值提高了 </a:t>
            </a:r>
            <a:r>
              <a:rPr lang="en-US" altLang="zh-TW" sz="1600" b="0" dirty="0">
                <a:solidFill>
                  <a:schemeClr val="tx1"/>
                </a:solidFill>
                <a:effectLst/>
              </a:rPr>
              <a:t>30 </a:t>
            </a:r>
            <a:r>
              <a:rPr lang="zh-TW" altLang="en-US" sz="1600" b="0" dirty="0">
                <a:solidFill>
                  <a:schemeClr val="tx1"/>
                </a:solidFill>
                <a:effectLst/>
              </a:rPr>
              <a:t>倍至 </a:t>
            </a:r>
            <a:r>
              <a:rPr lang="en-US" altLang="zh-TW" sz="1600" b="0" dirty="0">
                <a:solidFill>
                  <a:schemeClr val="tx1"/>
                </a:solidFill>
                <a:effectLst/>
              </a:rPr>
              <a:t>80 </a:t>
            </a:r>
            <a:r>
              <a:rPr lang="zh-TW" altLang="en-US" sz="1600" b="0" dirty="0">
                <a:solidFill>
                  <a:schemeClr val="tx1"/>
                </a:solidFill>
                <a:effectLst/>
              </a:rPr>
              <a:t>倍。</a:t>
            </a:r>
            <a:endParaRPr lang="en-US" altLang="zh-TW" sz="1600" b="0" dirty="0">
              <a:solidFill>
                <a:schemeClr val="tx1"/>
              </a:solidFill>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r>
              <a:rPr lang="en-US" altLang="zh-TW" sz="2000" dirty="0">
                <a:effectLst/>
              </a:rPr>
              <a:t>TPU </a:t>
            </a:r>
            <a:r>
              <a:rPr lang="zh-TW" altLang="en-US" sz="2000" dirty="0">
                <a:effectLst/>
              </a:rPr>
              <a:t>環境配置 </a:t>
            </a:r>
          </a:p>
          <a:p>
            <a:r>
              <a:rPr lang="zh-TW" altLang="en-US" sz="1600" b="0" dirty="0">
                <a:solidFill>
                  <a:schemeClr val="tx1"/>
                </a:solidFill>
                <a:effectLst/>
              </a:rPr>
              <a:t>免費 </a:t>
            </a:r>
            <a:r>
              <a:rPr lang="en-US" altLang="zh-TW" sz="1600" b="0" dirty="0">
                <a:solidFill>
                  <a:schemeClr val="tx1"/>
                </a:solidFill>
                <a:effectLst/>
              </a:rPr>
              <a:t>TPU</a:t>
            </a:r>
            <a:r>
              <a:rPr lang="zh-TW" altLang="en-US" sz="1600" b="0" dirty="0">
                <a:solidFill>
                  <a:schemeClr val="tx1"/>
                </a:solidFill>
                <a:effectLst/>
              </a:rPr>
              <a:t>：</a:t>
            </a:r>
            <a:r>
              <a:rPr lang="en-US" altLang="zh-TW" sz="1600" b="0" dirty="0">
                <a:solidFill>
                  <a:schemeClr val="tx1"/>
                </a:solidFill>
                <a:effectLst/>
              </a:rPr>
              <a:t>Google </a:t>
            </a:r>
            <a:r>
              <a:rPr lang="en-US" altLang="zh-TW" sz="1600" b="0" dirty="0" err="1">
                <a:solidFill>
                  <a:schemeClr val="tx1"/>
                </a:solidFill>
                <a:effectLst/>
              </a:rPr>
              <a:t>Colab</a:t>
            </a:r>
            <a:r>
              <a:rPr lang="en-US" altLang="zh-TW" sz="1600" b="0" dirty="0">
                <a:solidFill>
                  <a:schemeClr val="tx1"/>
                </a:solidFill>
                <a:effectLst/>
              </a:rPr>
              <a:t> </a:t>
            </a:r>
            <a:r>
              <a:rPr lang="zh-TW" altLang="en-US" sz="1600" b="0" dirty="0">
                <a:solidFill>
                  <a:schemeClr val="tx1"/>
                </a:solidFill>
                <a:effectLst/>
              </a:rPr>
              <a:t>最方便使用 </a:t>
            </a:r>
            <a:r>
              <a:rPr lang="en-US" altLang="zh-TW" sz="1600" b="0" dirty="0">
                <a:solidFill>
                  <a:schemeClr val="tx1"/>
                </a:solidFill>
                <a:effectLst/>
              </a:rPr>
              <a:t>TPU </a:t>
            </a:r>
            <a:r>
              <a:rPr lang="zh-TW" altLang="en-US" sz="1600" b="0" dirty="0">
                <a:solidFill>
                  <a:schemeClr val="tx1"/>
                </a:solidFill>
                <a:effectLst/>
              </a:rPr>
              <a:t>的方法，就是使用 </a:t>
            </a:r>
            <a:r>
              <a:rPr lang="en-US" altLang="zh-TW" sz="1600" b="0" dirty="0">
                <a:solidFill>
                  <a:schemeClr val="tx1"/>
                </a:solidFill>
                <a:effectLst/>
              </a:rPr>
              <a:t>Google </a:t>
            </a:r>
            <a:r>
              <a:rPr lang="zh-TW" altLang="en-US" sz="1600" b="0" dirty="0">
                <a:solidFill>
                  <a:schemeClr val="tx1"/>
                </a:solidFill>
                <a:effectLst/>
              </a:rPr>
              <a:t>的 </a:t>
            </a:r>
            <a:r>
              <a:rPr lang="en-US" altLang="zh-TW" sz="1600" b="0" dirty="0" err="1">
                <a:solidFill>
                  <a:schemeClr val="tx1"/>
                </a:solidFill>
                <a:effectLst/>
              </a:rPr>
              <a:t>Colab</a:t>
            </a:r>
            <a:r>
              <a:rPr lang="en-US" altLang="zh-TW" sz="1600" b="0" dirty="0">
                <a:solidFill>
                  <a:schemeClr val="tx1"/>
                </a:solidFill>
                <a:effectLst/>
              </a:rPr>
              <a:t> </a:t>
            </a:r>
            <a:r>
              <a:rPr lang="zh-TW" altLang="en-US" sz="1600" b="0" dirty="0">
                <a:solidFill>
                  <a:schemeClr val="tx1"/>
                </a:solidFill>
                <a:effectLst/>
              </a:rPr>
              <a:t>，不但可以透過瀏覽器直接使用，而且還免費。在 </a:t>
            </a:r>
            <a:r>
              <a:rPr lang="en-US" altLang="zh-TW" sz="1600" b="0" dirty="0">
                <a:solidFill>
                  <a:schemeClr val="tx1"/>
                </a:solidFill>
                <a:effectLst/>
              </a:rPr>
              <a:t>Google </a:t>
            </a:r>
            <a:r>
              <a:rPr lang="en-US" altLang="zh-TW" sz="1600" b="0" dirty="0" err="1">
                <a:solidFill>
                  <a:schemeClr val="tx1"/>
                </a:solidFill>
                <a:effectLst/>
              </a:rPr>
              <a:t>Colab</a:t>
            </a:r>
            <a:r>
              <a:rPr lang="en-US" altLang="zh-TW" sz="1600" b="0" dirty="0">
                <a:solidFill>
                  <a:schemeClr val="tx1"/>
                </a:solidFill>
                <a:effectLst/>
              </a:rPr>
              <a:t> </a:t>
            </a:r>
            <a:r>
              <a:rPr lang="zh-TW" altLang="en-US" sz="1600" b="0" dirty="0">
                <a:solidFill>
                  <a:schemeClr val="tx1"/>
                </a:solidFill>
                <a:effectLst/>
              </a:rPr>
              <a:t>的 </a:t>
            </a:r>
            <a:r>
              <a:rPr lang="en-US" altLang="zh-TW" sz="1600" b="0" dirty="0">
                <a:solidFill>
                  <a:schemeClr val="tx1"/>
                </a:solidFill>
                <a:effectLst/>
              </a:rPr>
              <a:t>Notebook </a:t>
            </a:r>
            <a:r>
              <a:rPr lang="zh-TW" altLang="en-US" sz="1600" b="0" dirty="0">
                <a:solidFill>
                  <a:schemeClr val="tx1"/>
                </a:solidFill>
                <a:effectLst/>
              </a:rPr>
              <a:t>界面中，打開主目錄 </a:t>
            </a:r>
            <a:r>
              <a:rPr lang="en-US" altLang="zh-TW" sz="1600" b="0" dirty="0">
                <a:solidFill>
                  <a:schemeClr val="tx1"/>
                </a:solidFill>
                <a:effectLst/>
              </a:rPr>
              <a:t>Runtime </a:t>
            </a:r>
            <a:r>
              <a:rPr lang="zh-TW" altLang="en-US" sz="1600" b="0" dirty="0">
                <a:solidFill>
                  <a:schemeClr val="tx1"/>
                </a:solidFill>
                <a:effectLst/>
              </a:rPr>
              <a:t>，然後選擇 </a:t>
            </a:r>
            <a:r>
              <a:rPr lang="en-US" altLang="zh-TW" sz="1600" b="0" dirty="0">
                <a:solidFill>
                  <a:schemeClr val="tx1"/>
                </a:solidFill>
                <a:effectLst/>
              </a:rPr>
              <a:t>Change runtime type</a:t>
            </a:r>
            <a:r>
              <a:rPr lang="zh-TW" altLang="en-US" sz="1600" b="0" dirty="0">
                <a:solidFill>
                  <a:schemeClr val="tx1"/>
                </a:solidFill>
                <a:effectLst/>
              </a:rPr>
              <a:t>，會彈出 </a:t>
            </a:r>
            <a:r>
              <a:rPr lang="en-US" altLang="zh-TW" sz="1600" b="0" dirty="0">
                <a:solidFill>
                  <a:schemeClr val="tx1"/>
                </a:solidFill>
                <a:effectLst/>
              </a:rPr>
              <a:t>Notebook settings </a:t>
            </a:r>
            <a:r>
              <a:rPr lang="zh-TW" altLang="en-US" sz="1600" b="0" dirty="0">
                <a:solidFill>
                  <a:schemeClr val="tx1"/>
                </a:solidFill>
                <a:effectLst/>
              </a:rPr>
              <a:t>的窗口。選擇裡面的 </a:t>
            </a:r>
            <a:r>
              <a:rPr lang="en-US" altLang="zh-TW" sz="1600" b="0" dirty="0">
                <a:solidFill>
                  <a:schemeClr val="tx1"/>
                </a:solidFill>
                <a:effectLst/>
              </a:rPr>
              <a:t>Hardware accelerator </a:t>
            </a:r>
            <a:r>
              <a:rPr lang="zh-TW" altLang="en-US" sz="1600" b="0" dirty="0">
                <a:solidFill>
                  <a:schemeClr val="tx1"/>
                </a:solidFill>
                <a:effectLst/>
              </a:rPr>
              <a:t>為 </a:t>
            </a:r>
            <a:r>
              <a:rPr lang="en-US" altLang="zh-TW" sz="1600" b="0" dirty="0">
                <a:solidFill>
                  <a:schemeClr val="tx1"/>
                </a:solidFill>
                <a:effectLst/>
              </a:rPr>
              <a:t>TPU </a:t>
            </a:r>
            <a:r>
              <a:rPr lang="zh-TW" altLang="en-US" sz="1600" b="0" dirty="0">
                <a:solidFill>
                  <a:schemeClr val="tx1"/>
                </a:solidFill>
                <a:effectLst/>
              </a:rPr>
              <a:t>就可以了。</a:t>
            </a:r>
          </a:p>
          <a:p>
            <a:r>
              <a:rPr lang="zh-TW" altLang="en-US" sz="1600" b="0" dirty="0">
                <a:solidFill>
                  <a:schemeClr val="tx1"/>
                </a:solidFill>
                <a:effectLst/>
              </a:rPr>
              <a:t>為了確認 </a:t>
            </a:r>
            <a:r>
              <a:rPr lang="en-US" altLang="zh-TW" sz="1600" b="0" dirty="0" err="1">
                <a:solidFill>
                  <a:schemeClr val="tx1"/>
                </a:solidFill>
                <a:effectLst/>
              </a:rPr>
              <a:t>Colab</a:t>
            </a:r>
            <a:r>
              <a:rPr lang="en-US" altLang="zh-TW" sz="1600" b="0" dirty="0">
                <a:solidFill>
                  <a:schemeClr val="tx1"/>
                </a:solidFill>
                <a:effectLst/>
              </a:rPr>
              <a:t> Notebook </a:t>
            </a:r>
            <a:r>
              <a:rPr lang="zh-TW" altLang="en-US" sz="1600" b="0" dirty="0">
                <a:solidFill>
                  <a:schemeClr val="tx1"/>
                </a:solidFill>
                <a:effectLst/>
              </a:rPr>
              <a:t>中的確分配了 </a:t>
            </a:r>
            <a:r>
              <a:rPr lang="en-US" altLang="zh-TW" sz="1600" b="0" dirty="0">
                <a:solidFill>
                  <a:schemeClr val="tx1"/>
                </a:solidFill>
                <a:effectLst/>
              </a:rPr>
              <a:t>TPU </a:t>
            </a:r>
            <a:r>
              <a:rPr lang="zh-TW" altLang="en-US" sz="1600" b="0" dirty="0">
                <a:solidFill>
                  <a:schemeClr val="tx1"/>
                </a:solidFill>
                <a:effectLst/>
              </a:rPr>
              <a:t>資源，我們可以執行以下測試程式碼。如果輸出 </a:t>
            </a:r>
            <a:r>
              <a:rPr lang="en-US" altLang="zh-TW" sz="1600" b="0" dirty="0">
                <a:solidFill>
                  <a:schemeClr val="tx1"/>
                </a:solidFill>
                <a:effectLst/>
              </a:rPr>
              <a:t>ERROR </a:t>
            </a:r>
            <a:r>
              <a:rPr lang="zh-TW" altLang="en-US" sz="1600" b="0" dirty="0">
                <a:solidFill>
                  <a:schemeClr val="tx1"/>
                </a:solidFill>
                <a:effectLst/>
              </a:rPr>
              <a:t>資訊，則表示目前的 </a:t>
            </a:r>
            <a:r>
              <a:rPr lang="en-US" altLang="zh-TW" sz="1600" b="0" dirty="0" err="1">
                <a:solidFill>
                  <a:schemeClr val="tx1"/>
                </a:solidFill>
                <a:effectLst/>
              </a:rPr>
              <a:t>Runetime</a:t>
            </a:r>
            <a:r>
              <a:rPr lang="en-US" altLang="zh-TW" sz="1600" b="0" dirty="0">
                <a:solidFill>
                  <a:schemeClr val="tx1"/>
                </a:solidFill>
                <a:effectLst/>
              </a:rPr>
              <a:t> </a:t>
            </a:r>
            <a:r>
              <a:rPr lang="zh-TW" altLang="en-US" sz="1600" b="0" dirty="0">
                <a:solidFill>
                  <a:schemeClr val="tx1"/>
                </a:solidFill>
                <a:effectLst/>
              </a:rPr>
              <a:t>並沒有分配到 </a:t>
            </a:r>
            <a:r>
              <a:rPr lang="en-US" altLang="zh-TW" sz="1600" b="0" dirty="0">
                <a:solidFill>
                  <a:schemeClr val="tx1"/>
                </a:solidFill>
                <a:effectLst/>
              </a:rPr>
              <a:t>TPU</a:t>
            </a:r>
            <a:r>
              <a:rPr lang="zh-TW" altLang="en-US" sz="1600" b="0" dirty="0">
                <a:solidFill>
                  <a:schemeClr val="tx1"/>
                </a:solidFill>
                <a:effectLst/>
              </a:rPr>
              <a:t>；如果輸出 </a:t>
            </a:r>
            <a:r>
              <a:rPr lang="en-US" altLang="zh-TW" sz="1600" b="0" dirty="0">
                <a:solidFill>
                  <a:schemeClr val="tx1"/>
                </a:solidFill>
                <a:effectLst/>
              </a:rPr>
              <a:t>TPU </a:t>
            </a:r>
            <a:r>
              <a:rPr lang="zh-TW" altLang="en-US" sz="1600" b="0" dirty="0">
                <a:solidFill>
                  <a:schemeClr val="tx1"/>
                </a:solidFill>
                <a:effectLst/>
              </a:rPr>
              <a:t>位置及設備列表，則表示 </a:t>
            </a:r>
            <a:r>
              <a:rPr lang="en-US" altLang="zh-TW" sz="1600" b="0" dirty="0" err="1">
                <a:solidFill>
                  <a:schemeClr val="tx1"/>
                </a:solidFill>
                <a:effectLst/>
              </a:rPr>
              <a:t>Colab</a:t>
            </a:r>
            <a:r>
              <a:rPr lang="en-US" altLang="zh-TW" sz="1600" b="0" dirty="0">
                <a:solidFill>
                  <a:schemeClr val="tx1"/>
                </a:solidFill>
                <a:effectLst/>
              </a:rPr>
              <a:t> </a:t>
            </a:r>
            <a:r>
              <a:rPr lang="zh-TW" altLang="en-US" sz="1600" b="0" dirty="0">
                <a:solidFill>
                  <a:schemeClr val="tx1"/>
                </a:solidFill>
                <a:effectLst/>
              </a:rPr>
              <a:t>已經分配了 </a:t>
            </a:r>
            <a:r>
              <a:rPr lang="en-US" altLang="zh-TW" sz="1600" b="0" dirty="0">
                <a:solidFill>
                  <a:schemeClr val="tx1"/>
                </a:solidFill>
                <a:effectLst/>
              </a:rPr>
              <a:t>TPU</a:t>
            </a:r>
            <a:r>
              <a:rPr lang="zh-TW" altLang="en-US" sz="1600" b="0" dirty="0">
                <a:effectLst/>
              </a:rPr>
              <a:t>。</a:t>
            </a:r>
          </a:p>
          <a:p>
            <a:endParaRPr lang="zh-TW" altLang="en-US" sz="1400" b="0" dirty="0">
              <a:effectLst/>
            </a:endParaRPr>
          </a:p>
          <a:p>
            <a:r>
              <a:rPr lang="en-US" altLang="zh-TW" sz="1400" b="0" dirty="0">
                <a:effectLst/>
              </a:rPr>
              <a:t>import </a:t>
            </a:r>
            <a:r>
              <a:rPr lang="en-US" altLang="zh-TW" sz="1400" b="0" dirty="0" err="1">
                <a:effectLst/>
              </a:rPr>
              <a:t>os</a:t>
            </a:r>
            <a:endParaRPr lang="en-US" altLang="zh-TW" sz="1400" b="0" dirty="0">
              <a:effectLst/>
            </a:endParaRPr>
          </a:p>
          <a:p>
            <a:r>
              <a:rPr lang="en-US" altLang="zh-TW" sz="1400" b="0" dirty="0">
                <a:effectLst/>
              </a:rPr>
              <a:t>import </a:t>
            </a:r>
            <a:r>
              <a:rPr lang="en-US" altLang="zh-TW" sz="1400" b="0" dirty="0" err="1">
                <a:effectLst/>
              </a:rPr>
              <a:t>pprint</a:t>
            </a:r>
            <a:endParaRPr lang="en-US" altLang="zh-TW" sz="1400" b="0" dirty="0">
              <a:effectLst/>
            </a:endParaRPr>
          </a:p>
          <a:p>
            <a:r>
              <a:rPr lang="en-US" altLang="zh-TW" sz="1400" b="0" dirty="0">
                <a:effectLst/>
              </a:rPr>
              <a:t>import </a:t>
            </a:r>
            <a:r>
              <a:rPr lang="en-US" altLang="zh-TW" sz="1400" b="0" dirty="0" err="1">
                <a:effectLst/>
              </a:rPr>
              <a:t>tensorflow</a:t>
            </a:r>
            <a:r>
              <a:rPr lang="en-US" altLang="zh-TW" sz="1400" b="0" dirty="0">
                <a:effectLst/>
              </a:rPr>
              <a:t> as </a:t>
            </a:r>
            <a:r>
              <a:rPr lang="en-US" altLang="zh-TW" sz="1400" b="0" dirty="0" err="1">
                <a:effectLst/>
              </a:rPr>
              <a:t>tf</a:t>
            </a:r>
            <a:endParaRPr lang="en-US" altLang="zh-TW" sz="1400" b="0" dirty="0">
              <a:effectLst/>
            </a:endParaRPr>
          </a:p>
          <a:p>
            <a:endParaRPr lang="en-US" altLang="zh-TW" sz="1400" b="0" dirty="0">
              <a:effectLst/>
            </a:endParaRPr>
          </a:p>
          <a:p>
            <a:r>
              <a:rPr lang="en-US" altLang="zh-TW" sz="1400" b="0" dirty="0">
                <a:effectLst/>
              </a:rPr>
              <a:t>if 'COLAB_TPU_ADDR' not in </a:t>
            </a:r>
            <a:r>
              <a:rPr lang="en-US" altLang="zh-TW" sz="1400" b="0" dirty="0" err="1">
                <a:effectLst/>
              </a:rPr>
              <a:t>os.environ</a:t>
            </a:r>
            <a:r>
              <a:rPr lang="en-US" altLang="zh-TW" sz="1400" b="0" dirty="0">
                <a:effectLst/>
              </a:rPr>
              <a:t>:</a:t>
            </a:r>
          </a:p>
          <a:p>
            <a:r>
              <a:rPr lang="en-US" altLang="zh-TW" sz="1400" b="0" dirty="0">
                <a:effectLst/>
              </a:rPr>
              <a:t>    print('ERROR: Not connected to a TPU runtime')</a:t>
            </a:r>
          </a:p>
          <a:p>
            <a:r>
              <a:rPr lang="en-US" altLang="zh-TW" sz="1400" b="0" dirty="0">
                <a:effectLst/>
              </a:rPr>
              <a:t>else:</a:t>
            </a:r>
          </a:p>
          <a:p>
            <a:r>
              <a:rPr lang="en-US" altLang="zh-TW" sz="1400" b="0" dirty="0">
                <a:effectLst/>
              </a:rPr>
              <a:t>    </a:t>
            </a:r>
            <a:r>
              <a:rPr lang="en-US" altLang="zh-TW" sz="1400" b="0" dirty="0" err="1">
                <a:effectLst/>
              </a:rPr>
              <a:t>tpu_address</a:t>
            </a:r>
            <a:r>
              <a:rPr lang="en-US" altLang="zh-TW" sz="1400" b="0" dirty="0">
                <a:effectLst/>
              </a:rPr>
              <a:t> = '</a:t>
            </a:r>
            <a:r>
              <a:rPr lang="en-US" altLang="zh-TW" sz="1400" b="0" dirty="0" err="1">
                <a:effectLst/>
              </a:rPr>
              <a:t>grpc</a:t>
            </a:r>
            <a:r>
              <a:rPr lang="en-US" altLang="zh-TW" sz="1400" b="0" dirty="0">
                <a:effectLst/>
              </a:rPr>
              <a:t>://' + </a:t>
            </a:r>
            <a:r>
              <a:rPr lang="en-US" altLang="zh-TW" sz="1400" b="0" dirty="0" err="1">
                <a:effectLst/>
              </a:rPr>
              <a:t>os.environ</a:t>
            </a:r>
            <a:r>
              <a:rPr lang="en-US" altLang="zh-TW" sz="1400" b="0" dirty="0">
                <a:effectLst/>
              </a:rPr>
              <a:t>['COLAB_TPU_ADDR']</a:t>
            </a:r>
          </a:p>
          <a:p>
            <a:r>
              <a:rPr lang="en-US" altLang="zh-TW" sz="1400" b="0" dirty="0">
                <a:effectLst/>
              </a:rPr>
              <a:t>    print ('TPU address is', </a:t>
            </a:r>
            <a:r>
              <a:rPr lang="en-US" altLang="zh-TW" sz="1400" b="0" dirty="0" err="1">
                <a:effectLst/>
              </a:rPr>
              <a:t>tpu_address</a:t>
            </a:r>
            <a:r>
              <a:rPr lang="en-US" altLang="zh-TW" sz="1400" b="0" dirty="0">
                <a:effectLst/>
              </a:rPr>
              <a:t>)</a:t>
            </a:r>
            <a:endParaRPr lang="zh-TW" altLang="en-US" sz="1400" b="0" dirty="0">
              <a:effectLst/>
            </a:endParaRPr>
          </a:p>
          <a:p>
            <a:endParaRPr lang="zh-TW" altLang="en-US" sz="1400" dirty="0"/>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32240" y="980728"/>
            <a:ext cx="1529255" cy="1224788"/>
          </a:xfrm>
          <a:prstGeom prst="rect">
            <a:avLst/>
          </a:prstGeom>
        </p:spPr>
      </p:pic>
      <p:pic>
        <p:nvPicPr>
          <p:cNvPr id="6" name="圖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68824" y="4221088"/>
            <a:ext cx="4123656" cy="1550001"/>
          </a:xfrm>
          <a:prstGeom prst="rect">
            <a:avLst/>
          </a:prstGeom>
        </p:spPr>
      </p:pic>
    </p:spTree>
    <p:extLst>
      <p:ext uri="{BB962C8B-B14F-4D97-AF65-F5344CB8AC3E}">
        <p14:creationId xmlns:p14="http://schemas.microsoft.com/office/powerpoint/2010/main" val="248763341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err="1"/>
              <a:t>TensorFlow</a:t>
            </a:r>
            <a:r>
              <a:rPr lang="en-US" altLang="zh-TW" sz="2800" dirty="0"/>
              <a:t> 2 Handbook for TPU on Google Cloud</a:t>
            </a:r>
            <a:endParaRPr lang="zh-TW" altLang="en-US" sz="2800" dirty="0"/>
          </a:p>
        </p:txBody>
      </p:sp>
      <p:sp>
        <p:nvSpPr>
          <p:cNvPr id="3" name="內容版面配置區 2"/>
          <p:cNvSpPr>
            <a:spLocks noGrp="1"/>
          </p:cNvSpPr>
          <p:nvPr>
            <p:ph idx="1"/>
          </p:nvPr>
        </p:nvSpPr>
        <p:spPr>
          <a:xfrm>
            <a:off x="179389" y="1153791"/>
            <a:ext cx="4968676" cy="5040312"/>
          </a:xfrm>
        </p:spPr>
        <p:txBody>
          <a:bodyPr/>
          <a:lstStyle/>
          <a:p>
            <a:r>
              <a:rPr lang="en-US" altLang="zh-TW" sz="1600" b="0" dirty="0">
                <a:effectLst/>
                <a:hlinkClick r:id="rId2"/>
              </a:rPr>
              <a:t>https://huan.ga/tensorflow-handbook-tpu/</a:t>
            </a:r>
            <a:endParaRPr lang="en-US" altLang="zh-TW" sz="1600" b="0" dirty="0">
              <a:effectLst/>
            </a:endParaRPr>
          </a:p>
          <a:p>
            <a:endParaRPr lang="en-US" altLang="zh-TW" sz="1600" b="0" dirty="0">
              <a:effectLst/>
            </a:endParaRPr>
          </a:p>
          <a:p>
            <a:r>
              <a:rPr lang="zh-TW" altLang="en-US" sz="1600" b="0" dirty="0">
                <a:effectLst/>
              </a:rPr>
              <a:t>在</a:t>
            </a:r>
            <a:r>
              <a:rPr lang="en-US" altLang="zh-TW" sz="1600" b="0" dirty="0">
                <a:effectLst/>
              </a:rPr>
              <a:t>TPU</a:t>
            </a:r>
            <a:r>
              <a:rPr lang="zh-TW" altLang="en-US" sz="1600" b="0" dirty="0">
                <a:effectLst/>
              </a:rPr>
              <a:t>上進行</a:t>
            </a:r>
            <a:r>
              <a:rPr lang="en-US" altLang="zh-TW" sz="1600" b="0" dirty="0" err="1">
                <a:effectLst/>
              </a:rPr>
              <a:t>TensorFlow</a:t>
            </a:r>
            <a:r>
              <a:rPr lang="zh-TW" altLang="en-US" sz="1600" b="0" dirty="0">
                <a:effectLst/>
              </a:rPr>
              <a:t>算法演練的核心</a:t>
            </a:r>
            <a:r>
              <a:rPr lang="en-US" altLang="zh-TW" sz="1600" b="0" dirty="0">
                <a:effectLst/>
              </a:rPr>
              <a:t>API</a:t>
            </a:r>
            <a:r>
              <a:rPr lang="zh-TW" altLang="en-US" sz="1600" b="0" dirty="0">
                <a:effectLst/>
              </a:rPr>
              <a:t>是</a:t>
            </a:r>
            <a:r>
              <a:rPr lang="en-US" altLang="zh-TW" sz="1600" b="0" dirty="0" err="1">
                <a:effectLst/>
              </a:rPr>
              <a:t>tf.distribute.TPUStrategy</a:t>
            </a:r>
            <a:r>
              <a:rPr lang="zh-TW" altLang="en-US" sz="1600" b="0" dirty="0">
                <a:effectLst/>
              </a:rPr>
              <a:t>，可以簡單幾行代碼就實現在</a:t>
            </a:r>
            <a:r>
              <a:rPr lang="en-US" altLang="zh-TW" sz="1600" b="0" dirty="0">
                <a:effectLst/>
              </a:rPr>
              <a:t>TPU</a:t>
            </a:r>
            <a:r>
              <a:rPr lang="zh-TW" altLang="en-US" sz="1600" b="0" dirty="0">
                <a:effectLst/>
              </a:rPr>
              <a:t>上演練，同時也可以很容易的遷移到</a:t>
            </a:r>
            <a:r>
              <a:rPr lang="en-US" altLang="zh-TW" sz="1600" b="0" dirty="0">
                <a:effectLst/>
              </a:rPr>
              <a:t>GPU</a:t>
            </a:r>
            <a:r>
              <a:rPr lang="zh-TW" altLang="en-US" sz="1600" b="0" dirty="0">
                <a:effectLst/>
              </a:rPr>
              <a:t>單多卡、多機多卡的環境。以下是實例如何化</a:t>
            </a:r>
            <a:r>
              <a:rPr lang="en-US" altLang="zh-TW" sz="1600" b="0" dirty="0" err="1">
                <a:effectLst/>
              </a:rPr>
              <a:t>TPUStrategy</a:t>
            </a:r>
            <a:r>
              <a:rPr lang="zh-TW" altLang="en-US" sz="1600" b="0" dirty="0">
                <a:effectLst/>
              </a:rPr>
              <a:t>：</a:t>
            </a:r>
          </a:p>
          <a:p>
            <a:endParaRPr lang="zh-TW" altLang="en-US" sz="1600" b="0" dirty="0">
              <a:effectLst/>
            </a:endParaRPr>
          </a:p>
          <a:p>
            <a:r>
              <a:rPr lang="en-US" altLang="zh-TW" sz="1400" b="0" dirty="0">
                <a:solidFill>
                  <a:schemeClr val="tx1"/>
                </a:solidFill>
                <a:effectLst/>
              </a:rPr>
              <a:t>resolver = </a:t>
            </a:r>
            <a:r>
              <a:rPr lang="en-US" altLang="zh-TW" sz="1400" b="0" dirty="0" err="1">
                <a:solidFill>
                  <a:schemeClr val="tx1"/>
                </a:solidFill>
                <a:effectLst/>
              </a:rPr>
              <a:t>tf.distribute.cluster_resolver.TPUClusterResolver</a:t>
            </a:r>
            <a:r>
              <a:rPr lang="en-US" altLang="zh-TW" sz="1400" b="0" dirty="0">
                <a:solidFill>
                  <a:schemeClr val="tx1"/>
                </a:solidFill>
                <a:effectLst/>
              </a:rPr>
              <a:t>(</a:t>
            </a:r>
          </a:p>
          <a:p>
            <a:r>
              <a:rPr lang="en-US" altLang="zh-TW" sz="1400" b="0" dirty="0">
                <a:solidFill>
                  <a:schemeClr val="tx1"/>
                </a:solidFill>
                <a:effectLst/>
              </a:rPr>
              <a:t>    </a:t>
            </a:r>
            <a:r>
              <a:rPr lang="en-US" altLang="zh-TW" sz="1400" b="0" dirty="0" err="1">
                <a:solidFill>
                  <a:schemeClr val="tx1"/>
                </a:solidFill>
                <a:effectLst/>
              </a:rPr>
              <a:t>tpu</a:t>
            </a:r>
            <a:r>
              <a:rPr lang="en-US" altLang="zh-TW" sz="1400" b="0" dirty="0">
                <a:solidFill>
                  <a:schemeClr val="tx1"/>
                </a:solidFill>
                <a:effectLst/>
              </a:rPr>
              <a:t>='</a:t>
            </a:r>
            <a:r>
              <a:rPr lang="en-US" altLang="zh-TW" sz="1400" b="0" dirty="0" err="1">
                <a:solidFill>
                  <a:schemeClr val="tx1"/>
                </a:solidFill>
                <a:effectLst/>
              </a:rPr>
              <a:t>grpc</a:t>
            </a:r>
            <a:r>
              <a:rPr lang="en-US" altLang="zh-TW" sz="1400" b="0" dirty="0">
                <a:solidFill>
                  <a:schemeClr val="tx1"/>
                </a:solidFill>
                <a:effectLst/>
              </a:rPr>
              <a:t>://' + </a:t>
            </a:r>
            <a:r>
              <a:rPr lang="en-US" altLang="zh-TW" sz="1400" b="0" dirty="0" err="1">
                <a:solidFill>
                  <a:schemeClr val="tx1"/>
                </a:solidFill>
                <a:effectLst/>
              </a:rPr>
              <a:t>os.environ</a:t>
            </a:r>
            <a:r>
              <a:rPr lang="en-US" altLang="zh-TW" sz="1400" b="0" dirty="0">
                <a:solidFill>
                  <a:schemeClr val="tx1"/>
                </a:solidFill>
                <a:effectLst/>
              </a:rPr>
              <a:t>['COLAB_TPU_ADDR'])</a:t>
            </a:r>
          </a:p>
          <a:p>
            <a:endParaRPr lang="en-US" altLang="zh-TW" sz="1400" b="0" dirty="0">
              <a:solidFill>
                <a:schemeClr val="tx1"/>
              </a:solidFill>
              <a:effectLst/>
            </a:endParaRPr>
          </a:p>
          <a:p>
            <a:r>
              <a:rPr lang="en-US" altLang="zh-TW" sz="1400" b="0" dirty="0" err="1">
                <a:solidFill>
                  <a:schemeClr val="tx1"/>
                </a:solidFill>
                <a:effectLst/>
              </a:rPr>
              <a:t>tf.config.experimental_connect_to_cluster</a:t>
            </a:r>
            <a:r>
              <a:rPr lang="en-US" altLang="zh-TW" sz="1400" b="0" dirty="0">
                <a:solidFill>
                  <a:schemeClr val="tx1"/>
                </a:solidFill>
                <a:effectLst/>
              </a:rPr>
              <a:t>(resolver)</a:t>
            </a:r>
          </a:p>
          <a:p>
            <a:endParaRPr lang="en-US" altLang="zh-TW" sz="1400" b="0" dirty="0">
              <a:solidFill>
                <a:schemeClr val="tx1"/>
              </a:solidFill>
              <a:effectLst/>
            </a:endParaRPr>
          </a:p>
          <a:p>
            <a:r>
              <a:rPr lang="en-US" altLang="zh-TW" sz="1400" b="0" dirty="0" err="1">
                <a:solidFill>
                  <a:schemeClr val="tx1"/>
                </a:solidFill>
                <a:effectLst/>
              </a:rPr>
              <a:t>tf.tpu.experimental.initialize_tpu_system</a:t>
            </a:r>
            <a:r>
              <a:rPr lang="en-US" altLang="zh-TW" sz="1400" b="0">
                <a:solidFill>
                  <a:schemeClr val="tx1"/>
                </a:solidFill>
                <a:effectLst/>
              </a:rPr>
              <a:t>(resolver)</a:t>
            </a:r>
          </a:p>
          <a:p>
            <a:endParaRPr lang="en-US" altLang="zh-TW" sz="1400" b="0" dirty="0">
              <a:solidFill>
                <a:schemeClr val="tx1"/>
              </a:solidFill>
              <a:effectLst/>
            </a:endParaRPr>
          </a:p>
          <a:p>
            <a:r>
              <a:rPr lang="en-US" altLang="zh-TW" sz="1400" b="0" dirty="0">
                <a:solidFill>
                  <a:schemeClr val="tx1"/>
                </a:solidFill>
                <a:effectLst/>
              </a:rPr>
              <a:t>Strategy = </a:t>
            </a:r>
            <a:r>
              <a:rPr lang="en-US" altLang="zh-TW" sz="1400" b="0" dirty="0" err="1">
                <a:solidFill>
                  <a:schemeClr val="tx1"/>
                </a:solidFill>
                <a:effectLst/>
              </a:rPr>
              <a:t>tf.distribute.experimental.TPUStrategy</a:t>
            </a:r>
            <a:r>
              <a:rPr lang="en-US" altLang="zh-TW" sz="1400" b="0" dirty="0">
                <a:solidFill>
                  <a:schemeClr val="tx1"/>
                </a:solidFill>
                <a:effectLst/>
              </a:rPr>
              <a:t>(resolver)</a:t>
            </a:r>
            <a:endParaRPr lang="zh-TW" altLang="en-US" sz="1400" b="0" dirty="0">
              <a:solidFill>
                <a:schemeClr val="tx1"/>
              </a:solidFill>
              <a:effectLst/>
            </a:endParaRPr>
          </a:p>
        </p:txBody>
      </p:sp>
      <p:sp>
        <p:nvSpPr>
          <p:cNvPr id="5" name="矩形 4"/>
          <p:cNvSpPr/>
          <p:nvPr/>
        </p:nvSpPr>
        <p:spPr>
          <a:xfrm>
            <a:off x="5220072" y="1152096"/>
            <a:ext cx="3672408" cy="4724370"/>
          </a:xfrm>
          <a:prstGeom prst="rect">
            <a:avLst/>
          </a:prstGeom>
        </p:spPr>
        <p:txBody>
          <a:bodyPr wrap="square">
            <a:spAutoFit/>
          </a:bodyPr>
          <a:lstStyle/>
          <a:p>
            <a:r>
              <a:rPr lang="en-US" altLang="zh-TW" sz="700" dirty="0"/>
              <a:t>import </a:t>
            </a:r>
            <a:r>
              <a:rPr lang="en-US" altLang="zh-TW" sz="700" dirty="0" err="1"/>
              <a:t>tensorflow</a:t>
            </a:r>
            <a:r>
              <a:rPr lang="en-US" altLang="zh-TW" sz="700" dirty="0"/>
              <a:t> as </a:t>
            </a:r>
            <a:r>
              <a:rPr lang="en-US" altLang="zh-TW" sz="700" dirty="0" err="1"/>
              <a:t>tf</a:t>
            </a:r>
            <a:endParaRPr lang="en-US" altLang="zh-TW" sz="700" dirty="0"/>
          </a:p>
          <a:p>
            <a:r>
              <a:rPr lang="en-US" altLang="zh-TW" sz="700" dirty="0"/>
              <a:t>import </a:t>
            </a:r>
            <a:r>
              <a:rPr lang="en-US" altLang="zh-TW" sz="700" dirty="0" err="1"/>
              <a:t>numpy</a:t>
            </a:r>
            <a:r>
              <a:rPr lang="en-US" altLang="zh-TW" sz="700" dirty="0"/>
              <a:t> as np</a:t>
            </a:r>
          </a:p>
          <a:p>
            <a:r>
              <a:rPr lang="en-US" altLang="zh-TW" sz="700" dirty="0"/>
              <a:t>import </a:t>
            </a:r>
            <a:r>
              <a:rPr lang="en-US" altLang="zh-TW" sz="700" dirty="0" err="1"/>
              <a:t>os</a:t>
            </a:r>
            <a:endParaRPr lang="en-US" altLang="zh-TW" sz="700" dirty="0"/>
          </a:p>
          <a:p>
            <a:endParaRPr lang="en-US" altLang="zh-TW" sz="700" dirty="0"/>
          </a:p>
          <a:p>
            <a:r>
              <a:rPr lang="en-US" altLang="zh-TW" sz="700" dirty="0"/>
              <a:t>(</a:t>
            </a:r>
            <a:r>
              <a:rPr lang="en-US" altLang="zh-TW" sz="700" dirty="0" err="1"/>
              <a:t>x_train</a:t>
            </a:r>
            <a:r>
              <a:rPr lang="en-US" altLang="zh-TW" sz="700" dirty="0"/>
              <a:t>, </a:t>
            </a:r>
            <a:r>
              <a:rPr lang="en-US" altLang="zh-TW" sz="700" dirty="0" err="1"/>
              <a:t>y_train</a:t>
            </a:r>
            <a:r>
              <a:rPr lang="en-US" altLang="zh-TW" sz="700" dirty="0"/>
              <a:t>), (</a:t>
            </a:r>
            <a:r>
              <a:rPr lang="en-US" altLang="zh-TW" sz="700" dirty="0" err="1"/>
              <a:t>x_test</a:t>
            </a:r>
            <a:r>
              <a:rPr lang="en-US" altLang="zh-TW" sz="700" dirty="0"/>
              <a:t>, </a:t>
            </a:r>
            <a:r>
              <a:rPr lang="en-US" altLang="zh-TW" sz="700" dirty="0" err="1"/>
              <a:t>y_test</a:t>
            </a:r>
            <a:r>
              <a:rPr lang="en-US" altLang="zh-TW" sz="700" dirty="0"/>
              <a:t>) = </a:t>
            </a:r>
            <a:r>
              <a:rPr lang="en-US" altLang="zh-TW" sz="700" dirty="0" err="1"/>
              <a:t>tf.keras.datasets.fashion_mnist.load_data</a:t>
            </a:r>
            <a:r>
              <a:rPr lang="en-US" altLang="zh-TW" sz="700" dirty="0"/>
              <a:t>()</a:t>
            </a:r>
          </a:p>
          <a:p>
            <a:endParaRPr lang="en-US" altLang="zh-TW" sz="700" dirty="0"/>
          </a:p>
          <a:p>
            <a:r>
              <a:rPr lang="en-US" altLang="zh-TW" sz="700" dirty="0"/>
              <a:t># add empty color dimension</a:t>
            </a:r>
          </a:p>
          <a:p>
            <a:r>
              <a:rPr lang="en-US" altLang="zh-TW" sz="700" dirty="0" err="1"/>
              <a:t>x_train</a:t>
            </a:r>
            <a:r>
              <a:rPr lang="en-US" altLang="zh-TW" sz="700" dirty="0"/>
              <a:t> = </a:t>
            </a:r>
            <a:r>
              <a:rPr lang="en-US" altLang="zh-TW" sz="700" dirty="0" err="1"/>
              <a:t>np.expand_dims</a:t>
            </a:r>
            <a:r>
              <a:rPr lang="en-US" altLang="zh-TW" sz="700" dirty="0"/>
              <a:t>(</a:t>
            </a:r>
            <a:r>
              <a:rPr lang="en-US" altLang="zh-TW" sz="700" dirty="0" err="1"/>
              <a:t>x_train</a:t>
            </a:r>
            <a:r>
              <a:rPr lang="en-US" altLang="zh-TW" sz="700" dirty="0"/>
              <a:t>, -1)</a:t>
            </a:r>
          </a:p>
          <a:p>
            <a:r>
              <a:rPr lang="en-US" altLang="zh-TW" sz="700" dirty="0" err="1"/>
              <a:t>x_test</a:t>
            </a:r>
            <a:r>
              <a:rPr lang="en-US" altLang="zh-TW" sz="700" dirty="0"/>
              <a:t> = </a:t>
            </a:r>
            <a:r>
              <a:rPr lang="en-US" altLang="zh-TW" sz="700" dirty="0" err="1"/>
              <a:t>np.expand_dims</a:t>
            </a:r>
            <a:r>
              <a:rPr lang="en-US" altLang="zh-TW" sz="700" dirty="0"/>
              <a:t>(</a:t>
            </a:r>
            <a:r>
              <a:rPr lang="en-US" altLang="zh-TW" sz="700" dirty="0" err="1"/>
              <a:t>x_test</a:t>
            </a:r>
            <a:r>
              <a:rPr lang="en-US" altLang="zh-TW" sz="700" dirty="0"/>
              <a:t>, -1)</a:t>
            </a:r>
          </a:p>
          <a:p>
            <a:endParaRPr lang="en-US" altLang="zh-TW" sz="700" dirty="0"/>
          </a:p>
          <a:p>
            <a:r>
              <a:rPr lang="en-US" altLang="zh-TW" sz="700" dirty="0" err="1"/>
              <a:t>def</a:t>
            </a:r>
            <a:r>
              <a:rPr lang="en-US" altLang="zh-TW" sz="700" dirty="0"/>
              <a:t> </a:t>
            </a:r>
            <a:r>
              <a:rPr lang="en-US" altLang="zh-TW" sz="700" dirty="0" err="1"/>
              <a:t>create_model</a:t>
            </a:r>
            <a:r>
              <a:rPr lang="en-US" altLang="zh-TW" sz="700" dirty="0"/>
              <a:t>():</a:t>
            </a:r>
          </a:p>
          <a:p>
            <a:r>
              <a:rPr lang="en-US" altLang="zh-TW" sz="700" dirty="0"/>
              <a:t>  model = </a:t>
            </a:r>
            <a:r>
              <a:rPr lang="en-US" altLang="zh-TW" sz="700" dirty="0" err="1"/>
              <a:t>tf.keras.models.Sequential</a:t>
            </a:r>
            <a:r>
              <a:rPr lang="en-US" altLang="zh-TW" sz="700" dirty="0"/>
              <a:t>()</a:t>
            </a:r>
          </a:p>
          <a:p>
            <a:endParaRPr lang="en-US" altLang="zh-TW" sz="700" dirty="0"/>
          </a:p>
          <a:p>
            <a:r>
              <a:rPr lang="en-US" altLang="zh-TW" sz="700" dirty="0"/>
              <a:t>  </a:t>
            </a:r>
            <a:r>
              <a:rPr lang="en-US" altLang="zh-TW" sz="700" dirty="0" err="1"/>
              <a:t>model.add</a:t>
            </a:r>
            <a:r>
              <a:rPr lang="en-US" altLang="zh-TW" sz="700" dirty="0"/>
              <a:t>(tf.keras.layers.Conv2D(64, (3, 3), </a:t>
            </a:r>
            <a:r>
              <a:rPr lang="en-US" altLang="zh-TW" sz="700" dirty="0" err="1"/>
              <a:t>input_shape</a:t>
            </a:r>
            <a:r>
              <a:rPr lang="en-US" altLang="zh-TW" sz="700" dirty="0"/>
              <a:t>=</a:t>
            </a:r>
            <a:r>
              <a:rPr lang="en-US" altLang="zh-TW" sz="700" dirty="0" err="1"/>
              <a:t>x_train.shape</a:t>
            </a:r>
            <a:r>
              <a:rPr lang="en-US" altLang="zh-TW" sz="700" dirty="0"/>
              <a:t>[1:]))</a:t>
            </a:r>
          </a:p>
          <a:p>
            <a:r>
              <a:rPr lang="en-US" altLang="zh-TW" sz="700" dirty="0"/>
              <a:t>  </a:t>
            </a:r>
            <a:r>
              <a:rPr lang="en-US" altLang="zh-TW" sz="700" dirty="0" err="1"/>
              <a:t>model.add</a:t>
            </a:r>
            <a:r>
              <a:rPr lang="en-US" altLang="zh-TW" sz="700" dirty="0"/>
              <a:t>(tf.keras.layers.MaxPooling2D(</a:t>
            </a:r>
            <a:r>
              <a:rPr lang="en-US" altLang="zh-TW" sz="700" dirty="0" err="1"/>
              <a:t>pool_size</a:t>
            </a:r>
            <a:r>
              <a:rPr lang="en-US" altLang="zh-TW" sz="700" dirty="0"/>
              <a:t>=(2, 2), strides=(2,2)))</a:t>
            </a:r>
          </a:p>
          <a:p>
            <a:r>
              <a:rPr lang="en-US" altLang="zh-TW" sz="700" dirty="0"/>
              <a:t>  </a:t>
            </a:r>
            <a:r>
              <a:rPr lang="en-US" altLang="zh-TW" sz="700" dirty="0" err="1"/>
              <a:t>model.add</a:t>
            </a:r>
            <a:r>
              <a:rPr lang="en-US" altLang="zh-TW" sz="700" dirty="0"/>
              <a:t>(</a:t>
            </a:r>
            <a:r>
              <a:rPr lang="en-US" altLang="zh-TW" sz="700" dirty="0" err="1"/>
              <a:t>tf.keras.layers.Activation</a:t>
            </a:r>
            <a:r>
              <a:rPr lang="en-US" altLang="zh-TW" sz="700" dirty="0"/>
              <a:t>('</a:t>
            </a:r>
            <a:r>
              <a:rPr lang="en-US" altLang="zh-TW" sz="700" dirty="0" err="1"/>
              <a:t>elu</a:t>
            </a:r>
            <a:r>
              <a:rPr lang="en-US" altLang="zh-TW" sz="700" dirty="0"/>
              <a:t>'))</a:t>
            </a:r>
          </a:p>
          <a:p>
            <a:endParaRPr lang="en-US" altLang="zh-TW" sz="700" dirty="0"/>
          </a:p>
          <a:p>
            <a:r>
              <a:rPr lang="en-US" altLang="zh-TW" sz="700" dirty="0"/>
              <a:t>  </a:t>
            </a:r>
            <a:r>
              <a:rPr lang="en-US" altLang="zh-TW" sz="700" dirty="0" err="1"/>
              <a:t>model.add</a:t>
            </a:r>
            <a:r>
              <a:rPr lang="en-US" altLang="zh-TW" sz="700" dirty="0"/>
              <a:t>(</a:t>
            </a:r>
            <a:r>
              <a:rPr lang="en-US" altLang="zh-TW" sz="700" dirty="0" err="1"/>
              <a:t>tf.keras.layers.Flatten</a:t>
            </a:r>
            <a:r>
              <a:rPr lang="en-US" altLang="zh-TW" sz="700" dirty="0"/>
              <a:t>())</a:t>
            </a:r>
          </a:p>
          <a:p>
            <a:r>
              <a:rPr lang="en-US" altLang="zh-TW" sz="700" dirty="0"/>
              <a:t>  </a:t>
            </a:r>
            <a:r>
              <a:rPr lang="en-US" altLang="zh-TW" sz="700" dirty="0" err="1"/>
              <a:t>model.add</a:t>
            </a:r>
            <a:r>
              <a:rPr lang="en-US" altLang="zh-TW" sz="700" dirty="0"/>
              <a:t>(</a:t>
            </a:r>
            <a:r>
              <a:rPr lang="en-US" altLang="zh-TW" sz="700" dirty="0" err="1"/>
              <a:t>tf.keras.layers.Dense</a:t>
            </a:r>
            <a:r>
              <a:rPr lang="en-US" altLang="zh-TW" sz="700" dirty="0"/>
              <a:t>(10))</a:t>
            </a:r>
          </a:p>
          <a:p>
            <a:r>
              <a:rPr lang="en-US" altLang="zh-TW" sz="700" dirty="0"/>
              <a:t>  </a:t>
            </a:r>
            <a:r>
              <a:rPr lang="en-US" altLang="zh-TW" sz="700" dirty="0" err="1"/>
              <a:t>model.add</a:t>
            </a:r>
            <a:r>
              <a:rPr lang="en-US" altLang="zh-TW" sz="700" dirty="0"/>
              <a:t>(</a:t>
            </a:r>
            <a:r>
              <a:rPr lang="en-US" altLang="zh-TW" sz="700" dirty="0" err="1"/>
              <a:t>tf.keras.layers.Activation</a:t>
            </a:r>
            <a:r>
              <a:rPr lang="en-US" altLang="zh-TW" sz="700" dirty="0"/>
              <a:t>('</a:t>
            </a:r>
            <a:r>
              <a:rPr lang="en-US" altLang="zh-TW" sz="700" dirty="0" err="1"/>
              <a:t>softmax</a:t>
            </a:r>
            <a:r>
              <a:rPr lang="en-US" altLang="zh-TW" sz="700" dirty="0"/>
              <a:t>'))</a:t>
            </a:r>
          </a:p>
          <a:p>
            <a:r>
              <a:rPr lang="en-US" altLang="zh-TW" sz="700" dirty="0"/>
              <a:t>  </a:t>
            </a:r>
          </a:p>
          <a:p>
            <a:r>
              <a:rPr lang="en-US" altLang="zh-TW" sz="700" dirty="0"/>
              <a:t>  return model</a:t>
            </a:r>
          </a:p>
          <a:p>
            <a:endParaRPr lang="en-US" altLang="zh-TW" sz="700" dirty="0"/>
          </a:p>
          <a:p>
            <a:r>
              <a:rPr lang="en-US" altLang="zh-TW" sz="700" dirty="0"/>
              <a:t>resolver = </a:t>
            </a:r>
            <a:r>
              <a:rPr lang="en-US" altLang="zh-TW" sz="700" dirty="0" err="1"/>
              <a:t>tf.distribute.cluster_resolver.TPUClusterResolver</a:t>
            </a:r>
            <a:r>
              <a:rPr lang="en-US" altLang="zh-TW" sz="700" dirty="0"/>
              <a:t>(</a:t>
            </a:r>
          </a:p>
          <a:p>
            <a:r>
              <a:rPr lang="en-US" altLang="zh-TW" sz="700" dirty="0"/>
              <a:t>    </a:t>
            </a:r>
            <a:r>
              <a:rPr lang="en-US" altLang="zh-TW" sz="700" dirty="0" err="1"/>
              <a:t>tpu</a:t>
            </a:r>
            <a:r>
              <a:rPr lang="en-US" altLang="zh-TW" sz="700" dirty="0"/>
              <a:t>='</a:t>
            </a:r>
            <a:r>
              <a:rPr lang="en-US" altLang="zh-TW" sz="700" dirty="0" err="1"/>
              <a:t>grpc</a:t>
            </a:r>
            <a:r>
              <a:rPr lang="en-US" altLang="zh-TW" sz="700" dirty="0"/>
              <a:t>://' + </a:t>
            </a:r>
            <a:r>
              <a:rPr lang="en-US" altLang="zh-TW" sz="700" dirty="0" err="1"/>
              <a:t>os.environ</a:t>
            </a:r>
            <a:r>
              <a:rPr lang="en-US" altLang="zh-TW" sz="700" dirty="0"/>
              <a:t>['COLAB_TPU_ADDR'])</a:t>
            </a:r>
          </a:p>
          <a:p>
            <a:r>
              <a:rPr lang="en-US" altLang="zh-TW" sz="700" dirty="0" err="1"/>
              <a:t>tf.config.experimental_connect_to_cluster</a:t>
            </a:r>
            <a:r>
              <a:rPr lang="en-US" altLang="zh-TW" sz="700" dirty="0"/>
              <a:t>(resolver)</a:t>
            </a:r>
          </a:p>
          <a:p>
            <a:r>
              <a:rPr lang="en-US" altLang="zh-TW" sz="700" dirty="0" err="1"/>
              <a:t>tf.tpu.experimental.initialize_tpu_system</a:t>
            </a:r>
            <a:r>
              <a:rPr lang="en-US" altLang="zh-TW" sz="700" dirty="0"/>
              <a:t>(resolver)</a:t>
            </a:r>
          </a:p>
          <a:p>
            <a:r>
              <a:rPr lang="en-US" altLang="zh-TW" sz="700" dirty="0"/>
              <a:t>strategy = </a:t>
            </a:r>
            <a:r>
              <a:rPr lang="en-US" altLang="zh-TW" sz="700" dirty="0" err="1"/>
              <a:t>tf.distribute.experimental.TPUStrategy</a:t>
            </a:r>
            <a:r>
              <a:rPr lang="en-US" altLang="zh-TW" sz="700" dirty="0"/>
              <a:t>(resolver)</a:t>
            </a:r>
          </a:p>
          <a:p>
            <a:endParaRPr lang="en-US" altLang="zh-TW" sz="700" dirty="0"/>
          </a:p>
          <a:p>
            <a:r>
              <a:rPr lang="en-US" altLang="zh-TW" sz="700" dirty="0"/>
              <a:t>with </a:t>
            </a:r>
            <a:r>
              <a:rPr lang="en-US" altLang="zh-TW" sz="700" dirty="0" err="1"/>
              <a:t>strategy.scope</a:t>
            </a:r>
            <a:r>
              <a:rPr lang="en-US" altLang="zh-TW" sz="700" dirty="0"/>
              <a:t>():</a:t>
            </a:r>
          </a:p>
          <a:p>
            <a:r>
              <a:rPr lang="en-US" altLang="zh-TW" sz="700" dirty="0"/>
              <a:t>  model = </a:t>
            </a:r>
            <a:r>
              <a:rPr lang="en-US" altLang="zh-TW" sz="700" dirty="0" err="1"/>
              <a:t>create_model</a:t>
            </a:r>
            <a:r>
              <a:rPr lang="en-US" altLang="zh-TW" sz="700" dirty="0"/>
              <a:t>()</a:t>
            </a:r>
          </a:p>
          <a:p>
            <a:r>
              <a:rPr lang="en-US" altLang="zh-TW" sz="700" dirty="0"/>
              <a:t>  </a:t>
            </a:r>
            <a:r>
              <a:rPr lang="en-US" altLang="zh-TW" sz="700" dirty="0" err="1"/>
              <a:t>model.compile</a:t>
            </a:r>
            <a:r>
              <a:rPr lang="en-US" altLang="zh-TW" sz="700" dirty="0"/>
              <a:t>(</a:t>
            </a:r>
          </a:p>
          <a:p>
            <a:r>
              <a:rPr lang="en-US" altLang="zh-TW" sz="700" dirty="0"/>
              <a:t>    optimizer=</a:t>
            </a:r>
            <a:r>
              <a:rPr lang="en-US" altLang="zh-TW" sz="700" dirty="0" err="1"/>
              <a:t>tf.keras.optimizers.Adam</a:t>
            </a:r>
            <a:r>
              <a:rPr lang="en-US" altLang="zh-TW" sz="700" dirty="0"/>
              <a:t>(</a:t>
            </a:r>
            <a:r>
              <a:rPr lang="en-US" altLang="zh-TW" sz="700" dirty="0" err="1"/>
              <a:t>learning_rate</a:t>
            </a:r>
            <a:r>
              <a:rPr lang="en-US" altLang="zh-TW" sz="700" dirty="0"/>
              <a:t>=1e-3),</a:t>
            </a:r>
          </a:p>
          <a:p>
            <a:r>
              <a:rPr lang="en-US" altLang="zh-TW" sz="700" dirty="0"/>
              <a:t>    loss=</a:t>
            </a:r>
            <a:r>
              <a:rPr lang="en-US" altLang="zh-TW" sz="700" dirty="0" err="1"/>
              <a:t>tf.keras.losses.sparse_categorical_crossentropy</a:t>
            </a:r>
            <a:r>
              <a:rPr lang="en-US" altLang="zh-TW" sz="700" dirty="0"/>
              <a:t>,</a:t>
            </a:r>
          </a:p>
          <a:p>
            <a:r>
              <a:rPr lang="en-US" altLang="zh-TW" sz="700" dirty="0"/>
              <a:t>    metrics=[</a:t>
            </a:r>
            <a:r>
              <a:rPr lang="en-US" altLang="zh-TW" sz="700" dirty="0" err="1"/>
              <a:t>tf.keras.metrics.sparse_categorical_accuracy</a:t>
            </a:r>
            <a:r>
              <a:rPr lang="en-US" altLang="zh-TW" sz="700" dirty="0"/>
              <a:t>])</a:t>
            </a:r>
          </a:p>
          <a:p>
            <a:endParaRPr lang="en-US" altLang="zh-TW" sz="700" dirty="0"/>
          </a:p>
          <a:p>
            <a:r>
              <a:rPr lang="en-US" altLang="zh-TW" sz="700" dirty="0" err="1"/>
              <a:t>model.fit</a:t>
            </a:r>
            <a:r>
              <a:rPr lang="en-US" altLang="zh-TW" sz="700" dirty="0"/>
              <a:t>(</a:t>
            </a:r>
          </a:p>
          <a:p>
            <a:r>
              <a:rPr lang="en-US" altLang="zh-TW" sz="700" dirty="0"/>
              <a:t>  </a:t>
            </a:r>
            <a:r>
              <a:rPr lang="en-US" altLang="zh-TW" sz="700" dirty="0" err="1"/>
              <a:t>x_train.astype</a:t>
            </a:r>
            <a:r>
              <a:rPr lang="en-US" altLang="zh-TW" sz="700" dirty="0"/>
              <a:t>(np.float32), </a:t>
            </a:r>
            <a:r>
              <a:rPr lang="en-US" altLang="zh-TW" sz="700" dirty="0" err="1"/>
              <a:t>y_train.astype</a:t>
            </a:r>
            <a:r>
              <a:rPr lang="en-US" altLang="zh-TW" sz="700" dirty="0"/>
              <a:t>(np.float32),</a:t>
            </a:r>
          </a:p>
          <a:p>
            <a:r>
              <a:rPr lang="en-US" altLang="zh-TW" sz="700" dirty="0"/>
              <a:t>  epochs=5,</a:t>
            </a:r>
          </a:p>
          <a:p>
            <a:r>
              <a:rPr lang="en-US" altLang="zh-TW" sz="700" dirty="0"/>
              <a:t>  </a:t>
            </a:r>
            <a:r>
              <a:rPr lang="en-US" altLang="zh-TW" sz="700" dirty="0" err="1"/>
              <a:t>steps_per_epoch</a:t>
            </a:r>
            <a:r>
              <a:rPr lang="en-US" altLang="zh-TW" sz="700" dirty="0"/>
              <a:t>=60,</a:t>
            </a:r>
          </a:p>
          <a:p>
            <a:r>
              <a:rPr lang="en-US" altLang="zh-TW" sz="700" dirty="0"/>
              <a:t>  </a:t>
            </a:r>
            <a:r>
              <a:rPr lang="en-US" altLang="zh-TW" sz="700" dirty="0" err="1"/>
              <a:t>validation_data</a:t>
            </a:r>
            <a:r>
              <a:rPr lang="en-US" altLang="zh-TW" sz="700" dirty="0"/>
              <a:t>=(</a:t>
            </a:r>
            <a:r>
              <a:rPr lang="en-US" altLang="zh-TW" sz="700" dirty="0" err="1"/>
              <a:t>x_test.astype</a:t>
            </a:r>
            <a:r>
              <a:rPr lang="en-US" altLang="zh-TW" sz="700" dirty="0"/>
              <a:t>(np.float32), </a:t>
            </a:r>
            <a:r>
              <a:rPr lang="en-US" altLang="zh-TW" sz="700" dirty="0" err="1"/>
              <a:t>y_test.astype</a:t>
            </a:r>
            <a:r>
              <a:rPr lang="en-US" altLang="zh-TW" sz="700" dirty="0"/>
              <a:t>(np.float32)),</a:t>
            </a:r>
          </a:p>
          <a:p>
            <a:r>
              <a:rPr lang="en-US" altLang="zh-TW" sz="700" dirty="0"/>
              <a:t>  </a:t>
            </a:r>
            <a:r>
              <a:rPr lang="en-US" altLang="zh-TW" sz="700" dirty="0" err="1"/>
              <a:t>validation_freq</a:t>
            </a:r>
            <a:r>
              <a:rPr lang="en-US" altLang="zh-TW" sz="700" dirty="0"/>
              <a:t>=5</a:t>
            </a:r>
          </a:p>
          <a:p>
            <a:r>
              <a:rPr lang="en-US" altLang="zh-TW" sz="700" dirty="0"/>
              <a:t>)</a:t>
            </a:r>
            <a:endParaRPr lang="zh-TW" altLang="en-US" sz="700" dirty="0"/>
          </a:p>
        </p:txBody>
      </p:sp>
    </p:spTree>
    <p:extLst>
      <p:ext uri="{BB962C8B-B14F-4D97-AF65-F5344CB8AC3E}">
        <p14:creationId xmlns:p14="http://schemas.microsoft.com/office/powerpoint/2010/main" val="1861122857"/>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 few scenarios for been used:</a:t>
            </a:r>
            <a:endParaRPr lang="zh-TW" altLang="en-US" dirty="0"/>
          </a:p>
        </p:txBody>
      </p:sp>
      <p:sp>
        <p:nvSpPr>
          <p:cNvPr id="3" name="內容版面配置區 2"/>
          <p:cNvSpPr>
            <a:spLocks noGrp="1"/>
          </p:cNvSpPr>
          <p:nvPr>
            <p:ph idx="1"/>
          </p:nvPr>
        </p:nvSpPr>
        <p:spPr/>
        <p:txBody>
          <a:bodyPr/>
          <a:lstStyle/>
          <a:p>
            <a:pPr marL="342900" indent="-342900">
              <a:spcBef>
                <a:spcPts val="600"/>
              </a:spcBef>
              <a:buFont typeface="Arial" panose="020B0604020202020204" pitchFamily="34" charset="0"/>
              <a:buChar char="•"/>
            </a:pPr>
            <a:r>
              <a:rPr lang="en-US" altLang="zh-TW" b="0" dirty="0"/>
              <a:t>Getting started with training → CPU</a:t>
            </a:r>
          </a:p>
          <a:p>
            <a:pPr marL="342900" indent="-342900">
              <a:spcBef>
                <a:spcPts val="600"/>
              </a:spcBef>
              <a:buFont typeface="Arial" panose="020B0604020202020204" pitchFamily="34" charset="0"/>
              <a:buChar char="•"/>
            </a:pPr>
            <a:r>
              <a:rPr lang="en-US" altLang="zh-TW" b="0" dirty="0"/>
              <a:t>Training large networks → GPUs and TPUs</a:t>
            </a:r>
          </a:p>
          <a:p>
            <a:pPr marL="342900" indent="-342900">
              <a:spcBef>
                <a:spcPts val="600"/>
              </a:spcBef>
              <a:buFont typeface="Arial" panose="020B0604020202020204" pitchFamily="34" charset="0"/>
              <a:buChar char="•"/>
            </a:pPr>
            <a:r>
              <a:rPr lang="fr-FR" altLang="zh-TW" b="0" dirty="0"/>
              <a:t>Inference on smartphones → Mobile CPU, GPU, Digital Signal </a:t>
            </a:r>
            <a:r>
              <a:rPr lang="en-US" altLang="zh-TW" b="0" dirty="0"/>
              <a:t>Processor (DSP), NPU</a:t>
            </a:r>
          </a:p>
          <a:p>
            <a:pPr marL="342900" indent="-342900">
              <a:spcBef>
                <a:spcPts val="600"/>
              </a:spcBef>
              <a:buFont typeface="Arial" panose="020B0604020202020204" pitchFamily="34" charset="0"/>
              <a:buChar char="•"/>
            </a:pPr>
            <a:r>
              <a:rPr lang="en-US" altLang="zh-TW" b="0" dirty="0"/>
              <a:t>Wearables (e.g., smart glasses, smartwatches) → Edge TPU, NPUs</a:t>
            </a:r>
          </a:p>
          <a:p>
            <a:pPr marL="342900" indent="-342900">
              <a:spcBef>
                <a:spcPts val="600"/>
              </a:spcBef>
              <a:buFont typeface="Arial" panose="020B0604020202020204" pitchFamily="34" charset="0"/>
              <a:buChar char="•"/>
            </a:pPr>
            <a:r>
              <a:rPr lang="en-US" altLang="zh-TW" b="0" dirty="0"/>
              <a:t>Embedded AI projects (e.g., flood surveying drone, autonomous wheelchair) → Accelerators like Google Coral, Intel </a:t>
            </a:r>
            <a:r>
              <a:rPr lang="en-US" altLang="zh-TW" b="0" dirty="0" err="1"/>
              <a:t>Movidius</a:t>
            </a:r>
            <a:r>
              <a:rPr lang="en-US" altLang="zh-TW" b="0" dirty="0"/>
              <a:t> with Raspberry Pi, or GPUs like NVIDIA Jetson Nano, all the way down to $15 microcontrollers (MCUs) for wake word detection in smart speakers</a:t>
            </a:r>
            <a:endParaRPr lang="zh-TW" altLang="en-US" dirty="0"/>
          </a:p>
        </p:txBody>
      </p:sp>
    </p:spTree>
    <p:extLst>
      <p:ext uri="{BB962C8B-B14F-4D97-AF65-F5344CB8AC3E}">
        <p14:creationId xmlns:p14="http://schemas.microsoft.com/office/powerpoint/2010/main" val="324983309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err="1"/>
              <a:t>TensorFlow</a:t>
            </a:r>
            <a:endParaRPr lang="zh-TW" altLang="en-US" dirty="0"/>
          </a:p>
        </p:txBody>
      </p:sp>
      <p:sp>
        <p:nvSpPr>
          <p:cNvPr id="3" name="內容版面配置區 2"/>
          <p:cNvSpPr>
            <a:spLocks noGrp="1"/>
          </p:cNvSpPr>
          <p:nvPr>
            <p:ph idx="1"/>
          </p:nvPr>
        </p:nvSpPr>
        <p:spPr/>
        <p:txBody>
          <a:bodyPr/>
          <a:lstStyle/>
          <a:p>
            <a:r>
              <a:rPr lang="en-US" altLang="zh-TW" dirty="0"/>
              <a:t>[</a:t>
            </a:r>
            <a:r>
              <a:rPr lang="zh-TW" altLang="en-US" dirty="0"/>
              <a:t>基礎學習</a:t>
            </a:r>
            <a:r>
              <a:rPr lang="en-US" altLang="zh-TW" dirty="0"/>
              <a:t>]</a:t>
            </a:r>
          </a:p>
          <a:p>
            <a:r>
              <a:rPr lang="en-US" altLang="zh-TW" b="0" dirty="0" err="1">
                <a:effectLst/>
              </a:rPr>
              <a:t>TensorFlow</a:t>
            </a:r>
            <a:r>
              <a:rPr lang="zh-TW" altLang="en-US" b="0" dirty="0">
                <a:effectLst/>
              </a:rPr>
              <a:t>指南</a:t>
            </a:r>
            <a:r>
              <a:rPr lang="en-US" altLang="zh-TW" b="0" dirty="0">
                <a:effectLst/>
              </a:rPr>
              <a:t>:</a:t>
            </a:r>
          </a:p>
          <a:p>
            <a:r>
              <a:rPr lang="en-US" altLang="zh-TW" dirty="0">
                <a:hlinkClick r:id="rId2"/>
              </a:rPr>
              <a:t>https://www.tensorflow.org/guide?hl=zh-tw</a:t>
            </a:r>
            <a:endParaRPr lang="en-US" altLang="zh-TW" dirty="0"/>
          </a:p>
          <a:p>
            <a:endParaRPr lang="en-US" altLang="zh-TW" dirty="0"/>
          </a:p>
          <a:p>
            <a:endParaRPr lang="en-US" altLang="zh-TW" dirty="0"/>
          </a:p>
          <a:p>
            <a:r>
              <a:rPr lang="en-US" altLang="zh-TW" dirty="0"/>
              <a:t>[</a:t>
            </a:r>
            <a:r>
              <a:rPr lang="zh-TW" altLang="en-US" dirty="0"/>
              <a:t>實做學習</a:t>
            </a:r>
            <a:r>
              <a:rPr lang="en-US" altLang="zh-TW" dirty="0"/>
              <a:t>]</a:t>
            </a:r>
          </a:p>
          <a:p>
            <a:r>
              <a:rPr lang="en-US" altLang="zh-TW" b="0" dirty="0" err="1">
                <a:effectLst/>
              </a:rPr>
              <a:t>TensorFlow</a:t>
            </a:r>
            <a:r>
              <a:rPr lang="en-US" altLang="zh-TW" b="0" dirty="0">
                <a:effectLst/>
              </a:rPr>
              <a:t> </a:t>
            </a:r>
            <a:r>
              <a:rPr lang="zh-TW" altLang="en-US" b="0" dirty="0">
                <a:effectLst/>
              </a:rPr>
              <a:t>教學課程</a:t>
            </a:r>
            <a:r>
              <a:rPr lang="en-US" altLang="zh-TW" b="0" dirty="0">
                <a:effectLst/>
              </a:rPr>
              <a:t>:</a:t>
            </a:r>
          </a:p>
          <a:p>
            <a:r>
              <a:rPr lang="en-US" altLang="zh-TW" dirty="0"/>
              <a:t>https://www.tensorflow.org/tutorials?hl=zh-tw</a:t>
            </a:r>
            <a:endParaRPr lang="zh-TW" altLang="en-US" dirty="0"/>
          </a:p>
        </p:txBody>
      </p:sp>
    </p:spTree>
    <p:extLst>
      <p:ext uri="{BB962C8B-B14F-4D97-AF65-F5344CB8AC3E}">
        <p14:creationId xmlns:p14="http://schemas.microsoft.com/office/powerpoint/2010/main" val="190105780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線上電子書</a:t>
            </a:r>
          </a:p>
        </p:txBody>
      </p:sp>
      <p:sp>
        <p:nvSpPr>
          <p:cNvPr id="3" name="內容版面配置區 2"/>
          <p:cNvSpPr>
            <a:spLocks noGrp="1"/>
          </p:cNvSpPr>
          <p:nvPr>
            <p:ph idx="1"/>
          </p:nvPr>
        </p:nvSpPr>
        <p:spPr/>
        <p:txBody>
          <a:bodyPr/>
          <a:lstStyle/>
          <a:p>
            <a:r>
              <a:rPr lang="en-US" altLang="zh-TW" dirty="0"/>
              <a:t>https://livebook.manning.com/book/deep-learning-with-r/about-this-book/0</a:t>
            </a:r>
            <a:endParaRPr lang="zh-TW" altLang="en-US" dirty="0"/>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91880" y="1844823"/>
            <a:ext cx="3600400" cy="4525503"/>
          </a:xfrm>
          <a:prstGeom prst="rect">
            <a:avLst/>
          </a:prstGeom>
        </p:spPr>
      </p:pic>
      <p:sp>
        <p:nvSpPr>
          <p:cNvPr id="5" name="矩形 4"/>
          <p:cNvSpPr/>
          <p:nvPr/>
        </p:nvSpPr>
        <p:spPr>
          <a:xfrm>
            <a:off x="722990" y="3933056"/>
            <a:ext cx="2225289" cy="461665"/>
          </a:xfrm>
          <a:prstGeom prst="rect">
            <a:avLst/>
          </a:prstGeom>
        </p:spPr>
        <p:txBody>
          <a:bodyPr wrap="none">
            <a:spAutoFit/>
          </a:bodyPr>
          <a:lstStyle/>
          <a:p>
            <a:r>
              <a:rPr lang="en-US" altLang="zh-TW" dirty="0"/>
              <a:t>François </a:t>
            </a:r>
            <a:r>
              <a:rPr lang="en-US" altLang="zh-TW" dirty="0" err="1"/>
              <a:t>Chollet</a:t>
            </a:r>
            <a:endParaRPr lang="zh-TW" altLang="en-US" dirty="0"/>
          </a:p>
        </p:txBody>
      </p:sp>
      <p:pic>
        <p:nvPicPr>
          <p:cNvPr id="6" name="圖片 5"/>
          <p:cNvPicPr>
            <a:picLocks noChangeAspect="1"/>
          </p:cNvPicPr>
          <p:nvPr/>
        </p:nvPicPr>
        <p:blipFill>
          <a:blip r:embed="rId3"/>
          <a:stretch>
            <a:fillRect/>
          </a:stretch>
        </p:blipFill>
        <p:spPr>
          <a:xfrm>
            <a:off x="467544" y="4770126"/>
            <a:ext cx="2857500" cy="1600200"/>
          </a:xfrm>
          <a:prstGeom prst="rect">
            <a:avLst/>
          </a:prstGeom>
        </p:spPr>
      </p:pic>
      <p:sp>
        <p:nvSpPr>
          <p:cNvPr id="7" name="矩形 6"/>
          <p:cNvSpPr/>
          <p:nvPr/>
        </p:nvSpPr>
        <p:spPr>
          <a:xfrm>
            <a:off x="267628" y="2204864"/>
            <a:ext cx="2952452" cy="707886"/>
          </a:xfrm>
          <a:prstGeom prst="rect">
            <a:avLst/>
          </a:prstGeom>
        </p:spPr>
        <p:txBody>
          <a:bodyPr wrap="square">
            <a:spAutoFit/>
          </a:bodyPr>
          <a:lstStyle/>
          <a:p>
            <a:r>
              <a:rPr lang="en-US" altLang="zh-TW" sz="2000" dirty="0">
                <a:solidFill>
                  <a:srgbClr val="FF0000"/>
                </a:solidFill>
              </a:rPr>
              <a:t>Focus specifically on supervised learning</a:t>
            </a:r>
            <a:endParaRPr lang="zh-TW" altLang="en-US" sz="2000" dirty="0">
              <a:solidFill>
                <a:srgbClr val="FF0000"/>
              </a:solidFill>
            </a:endParaRPr>
          </a:p>
        </p:txBody>
      </p:sp>
    </p:spTree>
    <p:extLst>
      <p:ext uri="{BB962C8B-B14F-4D97-AF65-F5344CB8AC3E}">
        <p14:creationId xmlns:p14="http://schemas.microsoft.com/office/powerpoint/2010/main" val="961513927"/>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2FFB0D-2D06-8A34-AC50-E46D07066346}"/>
              </a:ext>
            </a:extLst>
          </p:cNvPr>
          <p:cNvSpPr>
            <a:spLocks noGrp="1"/>
          </p:cNvSpPr>
          <p:nvPr>
            <p:ph type="title"/>
          </p:nvPr>
        </p:nvSpPr>
        <p:spPr>
          <a:xfrm>
            <a:off x="107504" y="44625"/>
            <a:ext cx="8264525" cy="432048"/>
          </a:xfrm>
        </p:spPr>
        <p:txBody>
          <a:bodyPr/>
          <a:lstStyle/>
          <a:p>
            <a:r>
              <a:rPr lang="zh-TW" altLang="zh-TW" sz="3200" b="0" i="0">
                <a:effectLst/>
                <a:ea typeface="Linux Libertine"/>
              </a:rPr>
              <a:t>PyTorch</a:t>
            </a:r>
            <a:endParaRPr lang="zh-TW" altLang="en-US" sz="3200"/>
          </a:p>
        </p:txBody>
      </p:sp>
      <p:sp>
        <p:nvSpPr>
          <p:cNvPr id="3" name="內容版面配置區 2">
            <a:extLst>
              <a:ext uri="{FF2B5EF4-FFF2-40B4-BE49-F238E27FC236}">
                <a16:creationId xmlns:a16="http://schemas.microsoft.com/office/drawing/2014/main" id="{5509EB34-8057-69D2-52CF-7164ED81AAB3}"/>
              </a:ext>
            </a:extLst>
          </p:cNvPr>
          <p:cNvSpPr>
            <a:spLocks noGrp="1"/>
          </p:cNvSpPr>
          <p:nvPr>
            <p:ph idx="1"/>
          </p:nvPr>
        </p:nvSpPr>
        <p:spPr>
          <a:xfrm>
            <a:off x="117168" y="620688"/>
            <a:ext cx="8775312" cy="5832648"/>
          </a:xfrm>
        </p:spPr>
        <p:txBody>
          <a:bodyPr/>
          <a:lstStyle/>
          <a:p>
            <a:pPr algn="l"/>
            <a:endParaRPr lang="en-US" altLang="zh-TW" sz="1800" b="1" i="0">
              <a:solidFill>
                <a:srgbClr val="202122"/>
              </a:solidFill>
              <a:effectLst/>
              <a:latin typeface="Arial" panose="020B0604020202020204" pitchFamily="34" charset="0"/>
            </a:endParaRPr>
          </a:p>
          <a:p>
            <a:pPr algn="l"/>
            <a:r>
              <a:rPr lang="en-US" altLang="zh-TW" sz="1800" b="1" i="0">
                <a:solidFill>
                  <a:srgbClr val="202122"/>
                </a:solidFill>
                <a:effectLst/>
                <a:latin typeface="Arial" panose="020B0604020202020204" pitchFamily="34" charset="0"/>
              </a:rPr>
              <a:t>PyTorch</a:t>
            </a:r>
            <a:r>
              <a:rPr lang="zh-TW" altLang="en-US" sz="1800" b="0" i="0">
                <a:solidFill>
                  <a:srgbClr val="202122"/>
                </a:solidFill>
                <a:effectLst/>
                <a:latin typeface="Arial" panose="020B0604020202020204" pitchFamily="34" charset="0"/>
              </a:rPr>
              <a:t>是一個</a:t>
            </a:r>
            <a:r>
              <a:rPr lang="zh-TW" altLang="en-US" sz="1800" b="0" i="0" u="none" strike="noStrike">
                <a:solidFill>
                  <a:srgbClr val="202122"/>
                </a:solidFill>
                <a:effectLst/>
                <a:latin typeface="Arial" panose="020B0604020202020204" pitchFamily="34" charset="0"/>
                <a:hlinkClick r:id="rId2" tooltip="開源"/>
              </a:rPr>
              <a:t>開源</a:t>
            </a:r>
            <a:r>
              <a:rPr lang="zh-TW" altLang="en-US" sz="1800" b="0" i="0">
                <a:solidFill>
                  <a:srgbClr val="202122"/>
                </a:solidFill>
                <a:effectLst/>
                <a:latin typeface="Arial" panose="020B0604020202020204" pitchFamily="34" charset="0"/>
              </a:rPr>
              <a:t>的</a:t>
            </a:r>
            <a:r>
              <a:rPr lang="en-US" altLang="zh-TW" sz="1800" b="0" i="0" u="none" strike="noStrike">
                <a:solidFill>
                  <a:srgbClr val="202122"/>
                </a:solidFill>
                <a:effectLst/>
                <a:latin typeface="Arial" panose="020B0604020202020204" pitchFamily="34" charset="0"/>
                <a:hlinkClick r:id="rId3" tooltip="Python"/>
              </a:rPr>
              <a:t>Python</a:t>
            </a:r>
            <a:r>
              <a:rPr lang="zh-TW" altLang="en-US" sz="1800" b="0" i="0" u="none" strike="noStrike">
                <a:solidFill>
                  <a:srgbClr val="202122"/>
                </a:solidFill>
                <a:effectLst/>
                <a:latin typeface="Arial" panose="020B0604020202020204" pitchFamily="34" charset="0"/>
                <a:hlinkClick r:id="rId4" tooltip="機器學習"/>
              </a:rPr>
              <a:t>機器學習</a:t>
            </a:r>
            <a:r>
              <a:rPr lang="zh-TW" altLang="en-US" sz="1800" b="0" i="0" u="none" strike="noStrike">
                <a:solidFill>
                  <a:srgbClr val="202122"/>
                </a:solidFill>
                <a:effectLst/>
                <a:latin typeface="Arial" panose="020B0604020202020204" pitchFamily="34" charset="0"/>
                <a:hlinkClick r:id="rId5" tooltip="庫"/>
              </a:rPr>
              <a:t>庫</a:t>
            </a:r>
            <a:r>
              <a:rPr lang="zh-TW" altLang="en-US" sz="1800" b="0" i="0">
                <a:solidFill>
                  <a:srgbClr val="202122"/>
                </a:solidFill>
                <a:effectLst/>
                <a:latin typeface="Arial" panose="020B0604020202020204" pitchFamily="34" charset="0"/>
              </a:rPr>
              <a:t>，基於</a:t>
            </a:r>
            <a:r>
              <a:rPr lang="en-US" altLang="zh-TW" sz="1800" b="0" i="0" u="none" strike="noStrike">
                <a:solidFill>
                  <a:srgbClr val="007A5E"/>
                </a:solidFill>
                <a:effectLst/>
                <a:latin typeface="Arial" panose="020B0604020202020204" pitchFamily="34" charset="0"/>
                <a:hlinkClick r:id="rId6"/>
              </a:rPr>
              <a:t>Torch</a:t>
            </a:r>
            <a:r>
              <a:rPr lang="zh-TW" altLang="en-US" sz="1800" b="0" i="0" u="none" strike="noStrike">
                <a:solidFill>
                  <a:srgbClr val="202122"/>
                </a:solidFill>
                <a:effectLst/>
                <a:latin typeface="Arial" panose="020B0604020202020204" pitchFamily="34" charset="0"/>
                <a:hlinkClick r:id="rId5" tooltip="庫"/>
              </a:rPr>
              <a:t>庫</a:t>
            </a:r>
            <a:r>
              <a:rPr lang="zh-TW" altLang="en-US" sz="1800" b="0" i="0">
                <a:solidFill>
                  <a:srgbClr val="202122"/>
                </a:solidFill>
                <a:effectLst/>
                <a:latin typeface="Arial" panose="020B0604020202020204" pitchFamily="34" charset="0"/>
              </a:rPr>
              <a:t>，底層由</a:t>
            </a:r>
            <a:r>
              <a:rPr lang="en-US" altLang="zh-TW" sz="1800" b="0" i="0">
                <a:solidFill>
                  <a:srgbClr val="202122"/>
                </a:solidFill>
                <a:effectLst/>
                <a:latin typeface="Arial" panose="020B0604020202020204" pitchFamily="34" charset="0"/>
              </a:rPr>
              <a:t>C++</a:t>
            </a:r>
            <a:r>
              <a:rPr lang="zh-TW" altLang="en-US" sz="1800" b="0" i="0">
                <a:solidFill>
                  <a:srgbClr val="202122"/>
                </a:solidFill>
                <a:effectLst/>
                <a:latin typeface="Arial" panose="020B0604020202020204" pitchFamily="34" charset="0"/>
              </a:rPr>
              <a:t>實現，應用於</a:t>
            </a:r>
            <a:r>
              <a:rPr lang="zh-TW" altLang="en-US" sz="1800" b="0" i="0" u="none" strike="noStrike">
                <a:solidFill>
                  <a:srgbClr val="202122"/>
                </a:solidFill>
                <a:effectLst/>
                <a:latin typeface="Arial" panose="020B0604020202020204" pitchFamily="34" charset="0"/>
                <a:hlinkClick r:id="rId7" tooltip="人工智慧"/>
              </a:rPr>
              <a:t>人工智慧</a:t>
            </a:r>
            <a:r>
              <a:rPr lang="zh-TW" altLang="en-US" sz="1800" b="0" i="0">
                <a:solidFill>
                  <a:srgbClr val="202122"/>
                </a:solidFill>
                <a:effectLst/>
                <a:latin typeface="Arial" panose="020B0604020202020204" pitchFamily="34" charset="0"/>
              </a:rPr>
              <a:t>領域，如</a:t>
            </a:r>
            <a:r>
              <a:rPr lang="zh-TW" altLang="en-US" sz="1800" b="0" i="0" u="none" strike="noStrike">
                <a:solidFill>
                  <a:srgbClr val="202122"/>
                </a:solidFill>
                <a:effectLst/>
                <a:latin typeface="Arial" panose="020B0604020202020204" pitchFamily="34" charset="0"/>
                <a:hlinkClick r:id="rId8" tooltip="電腦視覺"/>
              </a:rPr>
              <a:t>電腦視覺</a:t>
            </a:r>
            <a:r>
              <a:rPr lang="zh-TW" altLang="en-US" sz="1800" b="0" i="0">
                <a:solidFill>
                  <a:srgbClr val="202122"/>
                </a:solidFill>
                <a:effectLst/>
                <a:latin typeface="Arial" panose="020B0604020202020204" pitchFamily="34" charset="0"/>
              </a:rPr>
              <a:t>和</a:t>
            </a:r>
            <a:r>
              <a:rPr lang="zh-TW" altLang="en-US" sz="1800" b="0" i="0" u="none" strike="noStrike">
                <a:solidFill>
                  <a:srgbClr val="202122"/>
                </a:solidFill>
                <a:effectLst/>
                <a:latin typeface="Arial" panose="020B0604020202020204" pitchFamily="34" charset="0"/>
                <a:hlinkClick r:id="rId9" tooltip="自然語言處理"/>
              </a:rPr>
              <a:t>自然語言處理</a:t>
            </a:r>
            <a:r>
              <a:rPr lang="zh-TW" altLang="en-US" sz="1800" b="0" i="0">
                <a:solidFill>
                  <a:srgbClr val="202122"/>
                </a:solidFill>
                <a:effectLst/>
                <a:latin typeface="Arial" panose="020B0604020202020204" pitchFamily="34" charset="0"/>
              </a:rPr>
              <a:t>。</a:t>
            </a:r>
            <a:endParaRPr lang="en-US" altLang="zh-TW" sz="1800" b="0" i="0">
              <a:solidFill>
                <a:srgbClr val="202122"/>
              </a:solidFill>
              <a:effectLst/>
              <a:latin typeface="Arial" panose="020B0604020202020204" pitchFamily="34" charset="0"/>
            </a:endParaRPr>
          </a:p>
          <a:p>
            <a:pPr algn="l"/>
            <a:endParaRPr lang="en-US" altLang="zh-TW" sz="1800" b="0" i="0">
              <a:solidFill>
                <a:srgbClr val="202122"/>
              </a:solidFill>
              <a:effectLst/>
              <a:latin typeface="Arial" panose="020B0604020202020204" pitchFamily="34" charset="0"/>
            </a:endParaRPr>
          </a:p>
          <a:p>
            <a:pPr marL="342900" indent="-342900" algn="l">
              <a:buFont typeface="Arial" panose="020B0604020202020204" pitchFamily="34" charset="0"/>
              <a:buChar char="•"/>
            </a:pPr>
            <a:r>
              <a:rPr lang="zh-TW" altLang="en-US" sz="1800" b="0" i="0">
                <a:solidFill>
                  <a:srgbClr val="202122"/>
                </a:solidFill>
                <a:effectLst/>
                <a:latin typeface="Arial" panose="020B0604020202020204" pitchFamily="34" charset="0"/>
              </a:rPr>
              <a:t>它最初由</a:t>
            </a:r>
            <a:r>
              <a:rPr lang="en-US" altLang="zh-TW" sz="1800" b="0" i="0" u="none" strike="noStrike">
                <a:solidFill>
                  <a:srgbClr val="202122"/>
                </a:solidFill>
                <a:effectLst/>
                <a:latin typeface="Arial" panose="020B0604020202020204" pitchFamily="34" charset="0"/>
                <a:hlinkClick r:id="rId10" tooltip="Meta Platforms"/>
              </a:rPr>
              <a:t>Meta Platforms</a:t>
            </a:r>
            <a:r>
              <a:rPr lang="zh-TW" altLang="en-US" sz="1800" b="0" i="0">
                <a:solidFill>
                  <a:srgbClr val="202122"/>
                </a:solidFill>
                <a:effectLst/>
                <a:latin typeface="Arial" panose="020B0604020202020204" pitchFamily="34" charset="0"/>
              </a:rPr>
              <a:t>的人工智慧研究團隊開發，現在屬於</a:t>
            </a:r>
            <a:r>
              <a:rPr lang="en-US" altLang="zh-TW" sz="1800" b="0" i="0" u="none" strike="noStrike">
                <a:solidFill>
                  <a:srgbClr val="202122"/>
                </a:solidFill>
                <a:effectLst/>
                <a:latin typeface="Arial" panose="020B0604020202020204" pitchFamily="34" charset="0"/>
                <a:hlinkClick r:id="rId11" tooltip="Linux基金會"/>
              </a:rPr>
              <a:t>Linux</a:t>
            </a:r>
            <a:r>
              <a:rPr lang="zh-TW" altLang="en-US" sz="1800" b="0" i="0" u="none" strike="noStrike">
                <a:solidFill>
                  <a:srgbClr val="202122"/>
                </a:solidFill>
                <a:effectLst/>
                <a:latin typeface="Arial" panose="020B0604020202020204" pitchFamily="34" charset="0"/>
                <a:hlinkClick r:id="rId11" tooltip="Linux基金會"/>
              </a:rPr>
              <a:t>基金會</a:t>
            </a:r>
            <a:r>
              <a:rPr lang="zh-TW" altLang="en-US" sz="1800" b="0" i="0">
                <a:solidFill>
                  <a:srgbClr val="202122"/>
                </a:solidFill>
                <a:effectLst/>
                <a:latin typeface="Arial" panose="020B0604020202020204" pitchFamily="34" charset="0"/>
              </a:rPr>
              <a:t>的一部分。它是在修改後的</a:t>
            </a:r>
            <a:r>
              <a:rPr lang="en-US" altLang="zh-TW" sz="1800" b="0" i="0" u="none" strike="noStrike">
                <a:solidFill>
                  <a:srgbClr val="202122"/>
                </a:solidFill>
                <a:effectLst/>
                <a:latin typeface="Arial" panose="020B0604020202020204" pitchFamily="34" charset="0"/>
                <a:hlinkClick r:id="rId12" tooltip="BSD授權條款"/>
              </a:rPr>
              <a:t>BSD</a:t>
            </a:r>
            <a:r>
              <a:rPr lang="zh-TW" altLang="en-US" sz="1800" b="0" i="0" u="none" strike="noStrike">
                <a:solidFill>
                  <a:srgbClr val="202122"/>
                </a:solidFill>
                <a:effectLst/>
                <a:latin typeface="Arial" panose="020B0604020202020204" pitchFamily="34" charset="0"/>
                <a:hlinkClick r:id="rId12" tooltip="BSD授權條款"/>
              </a:rPr>
              <a:t>授權條款</a:t>
            </a:r>
            <a:r>
              <a:rPr lang="zh-TW" altLang="en-US" sz="1800" b="0" i="0">
                <a:solidFill>
                  <a:srgbClr val="202122"/>
                </a:solidFill>
                <a:effectLst/>
                <a:latin typeface="Arial" panose="020B0604020202020204" pitchFamily="34" charset="0"/>
              </a:rPr>
              <a:t>下發布的</a:t>
            </a:r>
            <a:r>
              <a:rPr lang="zh-TW" altLang="en-US" sz="1800" b="0" i="0" u="none" strike="noStrike">
                <a:solidFill>
                  <a:srgbClr val="202122"/>
                </a:solidFill>
                <a:effectLst/>
                <a:latin typeface="Arial" panose="020B0604020202020204" pitchFamily="34" charset="0"/>
                <a:hlinkClick r:id="rId13" tooltip="自由及開放原始碼軟體"/>
              </a:rPr>
              <a:t>自由及開放原始碼軟體</a:t>
            </a:r>
            <a:r>
              <a:rPr lang="zh-TW" altLang="en-US" sz="1800" b="0" i="0">
                <a:solidFill>
                  <a:srgbClr val="202122"/>
                </a:solidFill>
                <a:effectLst/>
                <a:latin typeface="Arial" panose="020B0604020202020204" pitchFamily="34" charset="0"/>
              </a:rPr>
              <a:t>。 儘管</a:t>
            </a:r>
            <a:r>
              <a:rPr lang="en-US" altLang="zh-TW" sz="1800" b="0" i="0" u="none" strike="noStrike">
                <a:solidFill>
                  <a:srgbClr val="202122"/>
                </a:solidFill>
                <a:effectLst/>
                <a:latin typeface="Arial" panose="020B0604020202020204" pitchFamily="34" charset="0"/>
                <a:hlinkClick r:id="rId3" tooltip="Python"/>
              </a:rPr>
              <a:t>Python</a:t>
            </a:r>
            <a:r>
              <a:rPr lang="zh-TW" altLang="en-US" sz="1800" b="0" i="0">
                <a:solidFill>
                  <a:srgbClr val="202122"/>
                </a:solidFill>
                <a:effectLst/>
                <a:latin typeface="Arial" panose="020B0604020202020204" pitchFamily="34" charset="0"/>
              </a:rPr>
              <a:t>介面更加完善並且是開發的主要重點，但 </a:t>
            </a:r>
            <a:r>
              <a:rPr lang="en-US" altLang="zh-TW" sz="1800" b="0" i="0">
                <a:solidFill>
                  <a:srgbClr val="202122"/>
                </a:solidFill>
                <a:effectLst/>
                <a:latin typeface="Arial" panose="020B0604020202020204" pitchFamily="34" charset="0"/>
              </a:rPr>
              <a:t>PyTorch </a:t>
            </a:r>
            <a:r>
              <a:rPr lang="zh-TW" altLang="en-US" sz="1800" b="0" i="0">
                <a:solidFill>
                  <a:srgbClr val="202122"/>
                </a:solidFill>
                <a:effectLst/>
                <a:latin typeface="Arial" panose="020B0604020202020204" pitchFamily="34" charset="0"/>
              </a:rPr>
              <a:t>也有</a:t>
            </a:r>
            <a:r>
              <a:rPr lang="en-US" altLang="zh-TW" sz="1800" b="0" i="0" u="none" strike="noStrike">
                <a:solidFill>
                  <a:srgbClr val="202122"/>
                </a:solidFill>
                <a:effectLst/>
                <a:latin typeface="Arial" panose="020B0604020202020204" pitchFamily="34" charset="0"/>
                <a:hlinkClick r:id="rId14" tooltip="C++"/>
              </a:rPr>
              <a:t>C++</a:t>
            </a:r>
            <a:r>
              <a:rPr lang="zh-TW" altLang="en-US" sz="1800" b="0" i="0">
                <a:solidFill>
                  <a:srgbClr val="202122"/>
                </a:solidFill>
                <a:effectLst/>
                <a:latin typeface="Arial" panose="020B0604020202020204" pitchFamily="34" charset="0"/>
              </a:rPr>
              <a:t>介面</a:t>
            </a:r>
            <a:r>
              <a:rPr lang="en-US" altLang="zh-TW" sz="1800" b="0" i="0" u="none" strike="noStrike" baseline="30000">
                <a:solidFill>
                  <a:srgbClr val="202122"/>
                </a:solidFill>
                <a:effectLst/>
                <a:latin typeface="Arial" panose="020B0604020202020204" pitchFamily="34" charset="0"/>
                <a:hlinkClick r:id="rId15"/>
              </a:rPr>
              <a:t>[9]</a:t>
            </a:r>
            <a:r>
              <a:rPr lang="zh-TW" altLang="en-US" sz="1800" b="0" i="0">
                <a:solidFill>
                  <a:srgbClr val="202122"/>
                </a:solidFill>
                <a:effectLst/>
                <a:latin typeface="Arial" panose="020B0604020202020204" pitchFamily="34" charset="0"/>
              </a:rPr>
              <a:t>。</a:t>
            </a:r>
          </a:p>
          <a:p>
            <a:pPr marL="342900" indent="-342900" algn="l">
              <a:buFont typeface="Arial" panose="020B0604020202020204" pitchFamily="34" charset="0"/>
              <a:buChar char="•"/>
            </a:pPr>
            <a:r>
              <a:rPr lang="zh-TW" altLang="en-US" sz="1800" b="0" i="0">
                <a:solidFill>
                  <a:srgbClr val="202122"/>
                </a:solidFill>
                <a:effectLst/>
                <a:latin typeface="Arial" panose="020B0604020202020204" pitchFamily="34" charset="0"/>
              </a:rPr>
              <a:t>許多</a:t>
            </a:r>
            <a:r>
              <a:rPr lang="zh-TW" altLang="en-US" sz="1800" b="0" i="0" u="none" strike="noStrike">
                <a:solidFill>
                  <a:srgbClr val="202122"/>
                </a:solidFill>
                <a:effectLst/>
                <a:latin typeface="Arial" panose="020B0604020202020204" pitchFamily="34" charset="0"/>
                <a:hlinkClick r:id="rId16" tooltip="深度學習"/>
              </a:rPr>
              <a:t>深度學習</a:t>
            </a:r>
            <a:r>
              <a:rPr lang="zh-TW" altLang="en-US" sz="1800" b="0" i="0">
                <a:solidFill>
                  <a:srgbClr val="202122"/>
                </a:solidFill>
                <a:effectLst/>
                <a:latin typeface="Arial" panose="020B0604020202020204" pitchFamily="34" charset="0"/>
              </a:rPr>
              <a:t>軟體都是基於 </a:t>
            </a:r>
            <a:r>
              <a:rPr lang="en-US" altLang="zh-TW" sz="1800" b="0" i="0">
                <a:solidFill>
                  <a:srgbClr val="202122"/>
                </a:solidFill>
                <a:effectLst/>
                <a:latin typeface="Arial" panose="020B0604020202020204" pitchFamily="34" charset="0"/>
              </a:rPr>
              <a:t>PyTorch </a:t>
            </a:r>
            <a:r>
              <a:rPr lang="zh-TW" altLang="en-US" sz="1800" b="0" i="0">
                <a:solidFill>
                  <a:srgbClr val="202122"/>
                </a:solidFill>
                <a:effectLst/>
                <a:latin typeface="Arial" panose="020B0604020202020204" pitchFamily="34" charset="0"/>
              </a:rPr>
              <a:t>構建的，包括</a:t>
            </a:r>
            <a:r>
              <a:rPr lang="zh-TW" altLang="en-US" sz="1800" b="0" i="0" u="none" strike="noStrike">
                <a:solidFill>
                  <a:srgbClr val="202122"/>
                </a:solidFill>
                <a:effectLst/>
                <a:latin typeface="Arial" panose="020B0604020202020204" pitchFamily="34" charset="0"/>
                <a:hlinkClick r:id="rId17" tooltip="特斯拉自動駕駛"/>
              </a:rPr>
              <a:t>特斯拉自動駕駛</a:t>
            </a:r>
            <a:r>
              <a:rPr lang="zh-TW" altLang="en-US" sz="1800" b="0" i="0">
                <a:solidFill>
                  <a:srgbClr val="202122"/>
                </a:solidFill>
                <a:effectLst/>
                <a:latin typeface="Arial" panose="020B0604020202020204" pitchFamily="34" charset="0"/>
              </a:rPr>
              <a:t>、</a:t>
            </a:r>
            <a:r>
              <a:rPr lang="en-US" altLang="zh-TW" sz="1800" b="0" i="0" u="none" strike="noStrike">
                <a:solidFill>
                  <a:srgbClr val="202122"/>
                </a:solidFill>
                <a:effectLst/>
                <a:latin typeface="Arial" panose="020B0604020202020204" pitchFamily="34" charset="0"/>
                <a:hlinkClick r:id="rId18" tooltip="優步"/>
              </a:rPr>
              <a:t>Uber</a:t>
            </a:r>
            <a:r>
              <a:rPr lang="zh-TW" altLang="en-US" sz="1800" b="0" i="0">
                <a:solidFill>
                  <a:srgbClr val="202122"/>
                </a:solidFill>
                <a:effectLst/>
                <a:latin typeface="Arial" panose="020B0604020202020204" pitchFamily="34" charset="0"/>
              </a:rPr>
              <a:t>的</a:t>
            </a:r>
            <a:r>
              <a:rPr lang="en-US" altLang="zh-TW" sz="1800" b="0" i="0">
                <a:solidFill>
                  <a:srgbClr val="202122"/>
                </a:solidFill>
                <a:effectLst/>
                <a:latin typeface="Arial" panose="020B0604020202020204" pitchFamily="34" charset="0"/>
              </a:rPr>
              <a:t>Pyro</a:t>
            </a:r>
            <a:r>
              <a:rPr lang="zh-TW" altLang="en-US" sz="1800" b="0" i="0">
                <a:solidFill>
                  <a:srgbClr val="202122"/>
                </a:solidFill>
                <a:effectLst/>
                <a:latin typeface="Arial" panose="020B0604020202020204" pitchFamily="34" charset="0"/>
              </a:rPr>
              <a:t>、</a:t>
            </a:r>
            <a:r>
              <a:rPr lang="en-US" altLang="zh-TW" sz="1800" b="0" i="0" u="none" strike="noStrike">
                <a:solidFill>
                  <a:srgbClr val="202122"/>
                </a:solidFill>
                <a:effectLst/>
                <a:latin typeface="Arial" panose="020B0604020202020204" pitchFamily="34" charset="0"/>
                <a:hlinkClick r:id="rId19" tooltip="Hugging Face"/>
              </a:rPr>
              <a:t>Hugging Face</a:t>
            </a:r>
            <a:r>
              <a:rPr lang="zh-TW" altLang="en-US" sz="1800" b="0" i="0">
                <a:solidFill>
                  <a:srgbClr val="202122"/>
                </a:solidFill>
                <a:effectLst/>
                <a:latin typeface="Arial" panose="020B0604020202020204" pitchFamily="34" charset="0"/>
              </a:rPr>
              <a:t>的</a:t>
            </a:r>
            <a:r>
              <a:rPr lang="en-US" altLang="zh-TW" sz="1800" b="0" i="0">
                <a:solidFill>
                  <a:srgbClr val="202122"/>
                </a:solidFill>
                <a:effectLst/>
                <a:latin typeface="Arial" panose="020B0604020202020204" pitchFamily="34" charset="0"/>
              </a:rPr>
              <a:t>Transformers</a:t>
            </a:r>
            <a:r>
              <a:rPr lang="zh-TW" altLang="en-US" sz="1800" b="0" i="0">
                <a:solidFill>
                  <a:srgbClr val="202122"/>
                </a:solidFill>
                <a:effectLst/>
                <a:latin typeface="Arial" panose="020B0604020202020204" pitchFamily="34" charset="0"/>
              </a:rPr>
              <a:t>、 </a:t>
            </a:r>
            <a:r>
              <a:rPr lang="en-US" altLang="zh-TW" sz="1800" b="0" i="0">
                <a:solidFill>
                  <a:srgbClr val="202122"/>
                </a:solidFill>
                <a:effectLst/>
                <a:latin typeface="Arial" panose="020B0604020202020204" pitchFamily="34" charset="0"/>
              </a:rPr>
              <a:t>PyTorch Lightning</a:t>
            </a:r>
            <a:r>
              <a:rPr lang="zh-TW" altLang="en-US" sz="1800" b="0" i="0">
                <a:solidFill>
                  <a:srgbClr val="202122"/>
                </a:solidFill>
                <a:effectLst/>
                <a:latin typeface="Arial" panose="020B0604020202020204" pitchFamily="34" charset="0"/>
              </a:rPr>
              <a:t>、和</a:t>
            </a:r>
            <a:r>
              <a:rPr lang="en-US" altLang="zh-TW" sz="1800" b="0" i="0">
                <a:solidFill>
                  <a:srgbClr val="202122"/>
                </a:solidFill>
                <a:effectLst/>
                <a:latin typeface="Arial" panose="020B0604020202020204" pitchFamily="34" charset="0"/>
              </a:rPr>
              <a:t>Catalyst</a:t>
            </a:r>
            <a:r>
              <a:rPr lang="zh-TW" altLang="en-US" sz="1800" b="0" i="0">
                <a:solidFill>
                  <a:srgbClr val="202122"/>
                </a:solidFill>
                <a:effectLst/>
                <a:latin typeface="Arial" panose="020B0604020202020204" pitchFamily="34" charset="0"/>
              </a:rPr>
              <a:t>。</a:t>
            </a:r>
            <a:endParaRPr lang="en-US" altLang="zh-TW" sz="1800" b="0" i="0">
              <a:solidFill>
                <a:srgbClr val="202122"/>
              </a:solidFill>
              <a:effectLst/>
              <a:latin typeface="Arial" panose="020B0604020202020204" pitchFamily="34" charset="0"/>
            </a:endParaRPr>
          </a:p>
          <a:p>
            <a:pPr marL="342900" indent="-342900" algn="l">
              <a:buFont typeface="Arial" panose="020B0604020202020204" pitchFamily="34" charset="0"/>
              <a:buChar char="•"/>
            </a:pPr>
            <a:r>
              <a:rPr lang="en-US" altLang="zh-TW" sz="1800" b="0">
                <a:solidFill>
                  <a:srgbClr val="202122"/>
                </a:solidFill>
                <a:effectLst/>
                <a:latin typeface="Arial" panose="020B0604020202020204" pitchFamily="34" charset="0"/>
              </a:rPr>
              <a:t>PyTorch</a:t>
            </a:r>
            <a:r>
              <a:rPr lang="zh-TW" altLang="en-US" sz="1800" b="0">
                <a:solidFill>
                  <a:srgbClr val="202122"/>
                </a:solidFill>
                <a:effectLst/>
                <a:latin typeface="Arial" panose="020B0604020202020204" pitchFamily="34" charset="0"/>
              </a:rPr>
              <a:t>主要有兩大特徵：</a:t>
            </a:r>
            <a:r>
              <a:rPr lang="en-US" altLang="zh-TW" sz="1800" b="0" baseline="30000">
                <a:solidFill>
                  <a:srgbClr val="202122"/>
                </a:solidFill>
                <a:effectLst/>
                <a:latin typeface="Arial" panose="020B0604020202020204" pitchFamily="34" charset="0"/>
              </a:rPr>
              <a:t> </a:t>
            </a:r>
            <a:endParaRPr lang="zh-TW" altLang="en-US" sz="1800" b="0">
              <a:solidFill>
                <a:srgbClr val="202122"/>
              </a:solidFill>
              <a:effectLst/>
              <a:latin typeface="Arial" panose="020B0604020202020204" pitchFamily="34" charset="0"/>
            </a:endParaRPr>
          </a:p>
          <a:p>
            <a:pPr lvl="3" algn="l">
              <a:buFont typeface="Arial" panose="020B0604020202020204" pitchFamily="34" charset="0"/>
              <a:buChar char="•"/>
            </a:pPr>
            <a:r>
              <a:rPr lang="zh-TW" altLang="en-US" sz="1800">
                <a:solidFill>
                  <a:srgbClr val="202122"/>
                </a:solidFill>
                <a:latin typeface="Arial" panose="020B0604020202020204" pitchFamily="34" charset="0"/>
              </a:rPr>
              <a:t>類似於</a:t>
            </a:r>
            <a:r>
              <a:rPr lang="en-US" altLang="zh-TW" sz="1800">
                <a:solidFill>
                  <a:srgbClr val="202122"/>
                </a:solidFill>
                <a:latin typeface="Arial" panose="020B0604020202020204" pitchFamily="34" charset="0"/>
                <a:hlinkClick r:id="rId20" tooltip="NumPy"/>
              </a:rPr>
              <a:t>NumPy</a:t>
            </a:r>
            <a:r>
              <a:rPr lang="zh-TW" altLang="en-US" sz="1800">
                <a:solidFill>
                  <a:srgbClr val="202122"/>
                </a:solidFill>
                <a:latin typeface="Arial" panose="020B0604020202020204" pitchFamily="34" charset="0"/>
              </a:rPr>
              <a:t>的</a:t>
            </a:r>
            <a:r>
              <a:rPr lang="zh-TW" altLang="en-US" sz="1800">
                <a:solidFill>
                  <a:srgbClr val="202122"/>
                </a:solidFill>
                <a:latin typeface="Arial" panose="020B0604020202020204" pitchFamily="34" charset="0"/>
                <a:hlinkClick r:id="rId21" tooltip="張量"/>
              </a:rPr>
              <a:t>張量</a:t>
            </a:r>
            <a:r>
              <a:rPr lang="zh-TW" altLang="en-US" sz="1800">
                <a:solidFill>
                  <a:srgbClr val="202122"/>
                </a:solidFill>
                <a:latin typeface="Arial" panose="020B0604020202020204" pitchFamily="34" charset="0"/>
              </a:rPr>
              <a:t>計算，能在 </a:t>
            </a:r>
            <a:r>
              <a:rPr lang="en-US" altLang="zh-TW" sz="1800">
                <a:solidFill>
                  <a:srgbClr val="202122"/>
                </a:solidFill>
                <a:latin typeface="Arial" panose="020B0604020202020204" pitchFamily="34" charset="0"/>
                <a:hlinkClick r:id="rId22" tooltip="圖形處理器"/>
              </a:rPr>
              <a:t>GPU</a:t>
            </a:r>
            <a:r>
              <a:rPr lang="zh-TW" altLang="en-US" sz="1800">
                <a:solidFill>
                  <a:srgbClr val="202122"/>
                </a:solidFill>
                <a:latin typeface="Arial" panose="020B0604020202020204" pitchFamily="34" charset="0"/>
              </a:rPr>
              <a:t> 或 </a:t>
            </a:r>
            <a:r>
              <a:rPr lang="en-US" altLang="zh-TW" sz="1800">
                <a:solidFill>
                  <a:srgbClr val="202122"/>
                </a:solidFill>
                <a:latin typeface="Arial" panose="020B0604020202020204" pitchFamily="34" charset="0"/>
              </a:rPr>
              <a:t>MPS </a:t>
            </a:r>
            <a:r>
              <a:rPr lang="zh-TW" altLang="en-US" sz="1800">
                <a:solidFill>
                  <a:srgbClr val="202122"/>
                </a:solidFill>
                <a:latin typeface="Arial" panose="020B0604020202020204" pitchFamily="34" charset="0"/>
              </a:rPr>
              <a:t>等硬體加速器上加速；</a:t>
            </a:r>
          </a:p>
          <a:p>
            <a:pPr lvl="3" algn="l">
              <a:buFont typeface="Arial" panose="020B0604020202020204" pitchFamily="34" charset="0"/>
              <a:buChar char="•"/>
            </a:pPr>
            <a:r>
              <a:rPr lang="zh-TW" altLang="en-US" sz="1800">
                <a:solidFill>
                  <a:srgbClr val="202122"/>
                </a:solidFill>
                <a:latin typeface="Arial" panose="020B0604020202020204" pitchFamily="34" charset="0"/>
              </a:rPr>
              <a:t>基於帶</a:t>
            </a:r>
            <a:r>
              <a:rPr lang="zh-TW" altLang="en-US" sz="1800">
                <a:solidFill>
                  <a:srgbClr val="202122"/>
                </a:solidFill>
                <a:latin typeface="Arial" panose="020B0604020202020204" pitchFamily="34" charset="0"/>
                <a:hlinkClick r:id="rId23" tooltip="自動微分"/>
              </a:rPr>
              <a:t>自動微分</a:t>
            </a:r>
            <a:r>
              <a:rPr lang="zh-TW" altLang="en-US" sz="1800">
                <a:solidFill>
                  <a:srgbClr val="202122"/>
                </a:solidFill>
                <a:latin typeface="Arial" panose="020B0604020202020204" pitchFamily="34" charset="0"/>
              </a:rPr>
              <a:t>系統的深度</a:t>
            </a:r>
            <a:r>
              <a:rPr lang="zh-TW" altLang="en-US" sz="1800">
                <a:solidFill>
                  <a:srgbClr val="202122"/>
                </a:solidFill>
                <a:latin typeface="Arial" panose="020B0604020202020204" pitchFamily="34" charset="0"/>
                <a:hlinkClick r:id="rId24" tooltip="神經網路"/>
              </a:rPr>
              <a:t>神經網路</a:t>
            </a:r>
            <a:r>
              <a:rPr lang="zh-TW" altLang="en-US" sz="1800">
                <a:solidFill>
                  <a:srgbClr val="202122"/>
                </a:solidFill>
                <a:latin typeface="Arial" panose="020B0604020202020204" pitchFamily="34" charset="0"/>
              </a:rPr>
              <a:t>。</a:t>
            </a:r>
          </a:p>
          <a:p>
            <a:pPr marL="342900" indent="-342900" algn="l">
              <a:buFont typeface="Arial" panose="020B0604020202020204" pitchFamily="34" charset="0"/>
              <a:buChar char="•"/>
            </a:pPr>
            <a:r>
              <a:rPr lang="en-US" altLang="zh-TW" sz="1800" b="0">
                <a:solidFill>
                  <a:srgbClr val="202122"/>
                </a:solidFill>
                <a:effectLst/>
                <a:latin typeface="Arial" panose="020B0604020202020204" pitchFamily="34" charset="0"/>
              </a:rPr>
              <a:t>PyTorch</a:t>
            </a:r>
            <a:r>
              <a:rPr lang="zh-TW" altLang="en-US" sz="1800" b="0">
                <a:solidFill>
                  <a:srgbClr val="202122"/>
                </a:solidFill>
                <a:effectLst/>
                <a:latin typeface="Arial" panose="020B0604020202020204" pitchFamily="34" charset="0"/>
              </a:rPr>
              <a:t>包括</a:t>
            </a:r>
            <a:r>
              <a:rPr lang="en-US" altLang="zh-TW" sz="1800" b="0">
                <a:solidFill>
                  <a:srgbClr val="202122"/>
                </a:solidFill>
                <a:effectLst/>
                <a:latin typeface="Arial" panose="020B0604020202020204" pitchFamily="34" charset="0"/>
              </a:rPr>
              <a:t>torch.autograd</a:t>
            </a:r>
            <a:r>
              <a:rPr lang="zh-TW" altLang="en-US" sz="1800" b="0">
                <a:solidFill>
                  <a:srgbClr val="202122"/>
                </a:solidFill>
                <a:effectLst/>
                <a:latin typeface="Arial" panose="020B0604020202020204" pitchFamily="34" charset="0"/>
              </a:rPr>
              <a:t>、</a:t>
            </a:r>
            <a:r>
              <a:rPr lang="en-US" altLang="zh-TW" sz="1800" b="0">
                <a:solidFill>
                  <a:srgbClr val="202122"/>
                </a:solidFill>
                <a:effectLst/>
                <a:latin typeface="Arial" panose="020B0604020202020204" pitchFamily="34" charset="0"/>
              </a:rPr>
              <a:t>torch.nn</a:t>
            </a:r>
            <a:r>
              <a:rPr lang="zh-TW" altLang="en-US" sz="1800" b="0">
                <a:solidFill>
                  <a:srgbClr val="202122"/>
                </a:solidFill>
                <a:effectLst/>
                <a:latin typeface="Arial" panose="020B0604020202020204" pitchFamily="34" charset="0"/>
              </a:rPr>
              <a:t>、</a:t>
            </a:r>
            <a:r>
              <a:rPr lang="en-US" altLang="zh-TW" sz="1800" b="0">
                <a:solidFill>
                  <a:srgbClr val="202122"/>
                </a:solidFill>
                <a:effectLst/>
                <a:latin typeface="Arial" panose="020B0604020202020204" pitchFamily="34" charset="0"/>
              </a:rPr>
              <a:t>torch.optim</a:t>
            </a:r>
            <a:r>
              <a:rPr lang="zh-TW" altLang="en-US" sz="1800" b="0">
                <a:solidFill>
                  <a:srgbClr val="202122"/>
                </a:solidFill>
                <a:effectLst/>
                <a:latin typeface="Arial" panose="020B0604020202020204" pitchFamily="34" charset="0"/>
              </a:rPr>
              <a:t>等子模組。</a:t>
            </a:r>
          </a:p>
          <a:p>
            <a:pPr marL="342900" indent="-342900" algn="l">
              <a:buFont typeface="Arial" panose="020B0604020202020204" pitchFamily="34" charset="0"/>
              <a:buChar char="•"/>
            </a:pPr>
            <a:r>
              <a:rPr lang="en-US" altLang="zh-TW" sz="1800" b="0">
                <a:solidFill>
                  <a:srgbClr val="202122"/>
                </a:solidFill>
                <a:effectLst/>
                <a:latin typeface="Arial" panose="020B0604020202020204" pitchFamily="34" charset="0"/>
              </a:rPr>
              <a:t>PyTorch</a:t>
            </a:r>
            <a:r>
              <a:rPr lang="zh-TW" altLang="en-US" sz="1800" b="0">
                <a:solidFill>
                  <a:srgbClr val="202122"/>
                </a:solidFill>
                <a:effectLst/>
                <a:latin typeface="Arial" panose="020B0604020202020204" pitchFamily="34" charset="0"/>
              </a:rPr>
              <a:t>包含多種</a:t>
            </a:r>
            <a:r>
              <a:rPr lang="zh-TW" altLang="en-US" sz="1800" b="0">
                <a:solidFill>
                  <a:srgbClr val="202122"/>
                </a:solidFill>
                <a:effectLst/>
                <a:latin typeface="Arial" panose="020B0604020202020204" pitchFamily="34" charset="0"/>
                <a:hlinkClick r:id="rId25" tooltip="損失函式"/>
              </a:rPr>
              <a:t>損失函式</a:t>
            </a:r>
            <a:r>
              <a:rPr lang="zh-TW" altLang="en-US" sz="1800" b="0">
                <a:solidFill>
                  <a:srgbClr val="202122"/>
                </a:solidFill>
                <a:effectLst/>
                <a:latin typeface="Arial" panose="020B0604020202020204" pitchFamily="34" charset="0"/>
              </a:rPr>
              <a:t>，包括 </a:t>
            </a:r>
            <a:r>
              <a:rPr lang="en-US" altLang="zh-TW" sz="1800" b="0">
                <a:solidFill>
                  <a:srgbClr val="202122"/>
                </a:solidFill>
                <a:effectLst/>
                <a:latin typeface="Arial" panose="020B0604020202020204" pitchFamily="34" charset="0"/>
              </a:rPr>
              <a:t>MSE</a:t>
            </a:r>
            <a:r>
              <a:rPr lang="zh-TW" altLang="en-US" sz="1800" b="0">
                <a:solidFill>
                  <a:srgbClr val="202122"/>
                </a:solidFill>
                <a:effectLst/>
                <a:latin typeface="Arial" panose="020B0604020202020204" pitchFamily="34" charset="0"/>
              </a:rPr>
              <a:t>（均方誤差 </a:t>
            </a:r>
            <a:r>
              <a:rPr lang="en-US" altLang="zh-TW" sz="1800" b="0">
                <a:solidFill>
                  <a:srgbClr val="202122"/>
                </a:solidFill>
                <a:effectLst/>
                <a:latin typeface="Arial" panose="020B0604020202020204" pitchFamily="34" charset="0"/>
              </a:rPr>
              <a:t>= L2 </a:t>
            </a:r>
            <a:r>
              <a:rPr lang="zh-TW" altLang="en-US" sz="1800" b="0">
                <a:solidFill>
                  <a:srgbClr val="202122"/>
                </a:solidFill>
                <a:effectLst/>
                <a:latin typeface="Arial" panose="020B0604020202020204" pitchFamily="34" charset="0"/>
              </a:rPr>
              <a:t>範數）、交叉熵損失和負熵似然損失（對</a:t>
            </a:r>
            <a:r>
              <a:rPr lang="zh-TW" altLang="en-US" sz="1800" b="0">
                <a:solidFill>
                  <a:srgbClr val="202122"/>
                </a:solidFill>
                <a:effectLst/>
                <a:latin typeface="Arial" panose="020B0604020202020204" pitchFamily="34" charset="0"/>
                <a:hlinkClick r:id="rId26" tooltip="分類器（頁面不存在）"/>
              </a:rPr>
              <a:t>分類器</a:t>
            </a:r>
            <a:r>
              <a:rPr lang="zh-TW" altLang="en-US" sz="1800" b="0">
                <a:solidFill>
                  <a:srgbClr val="202122"/>
                </a:solidFill>
                <a:effectLst/>
                <a:latin typeface="Arial" panose="020B0604020202020204" pitchFamily="34" charset="0"/>
              </a:rPr>
              <a:t>有用）等。</a:t>
            </a:r>
            <a:endParaRPr lang="en-US" altLang="zh-TW" sz="1800" b="0">
              <a:solidFill>
                <a:srgbClr val="202122"/>
              </a:solidFill>
              <a:effectLst/>
              <a:latin typeface="Arial" panose="020B0604020202020204" pitchFamily="34" charset="0"/>
            </a:endParaRPr>
          </a:p>
          <a:p>
            <a:pPr marL="342900" indent="-342900" algn="l">
              <a:buFont typeface="Arial" panose="020B0604020202020204" pitchFamily="34" charset="0"/>
              <a:buChar char="•"/>
            </a:pPr>
            <a:r>
              <a:rPr lang="en-US" altLang="zh-TW" sz="1800" b="0">
                <a:solidFill>
                  <a:srgbClr val="202122"/>
                </a:solidFill>
                <a:effectLst/>
                <a:latin typeface="Arial" panose="020B0604020202020204" pitchFamily="34" charset="0"/>
              </a:rPr>
              <a:t>PyTorch</a:t>
            </a:r>
            <a:r>
              <a:rPr lang="zh-TW" altLang="en-US" sz="1800" b="0">
                <a:solidFill>
                  <a:srgbClr val="202122"/>
                </a:solidFill>
                <a:effectLst/>
                <a:latin typeface="Arial" panose="020B0604020202020204" pitchFamily="34" charset="0"/>
              </a:rPr>
              <a:t>定義了一個名為張量</a:t>
            </a:r>
            <a:r>
              <a:rPr lang="en-US" altLang="zh-TW" sz="1800" b="0">
                <a:solidFill>
                  <a:srgbClr val="202122"/>
                </a:solidFill>
                <a:effectLst/>
                <a:latin typeface="Arial" panose="020B0604020202020204" pitchFamily="34" charset="0"/>
              </a:rPr>
              <a:t>(torch.Tensor) </a:t>
            </a:r>
            <a:r>
              <a:rPr lang="zh-TW" altLang="en-US" sz="1800" b="0">
                <a:solidFill>
                  <a:srgbClr val="202122"/>
                </a:solidFill>
                <a:effectLst/>
                <a:latin typeface="Arial" panose="020B0604020202020204" pitchFamily="34" charset="0"/>
              </a:rPr>
              <a:t>的類別來儲存和操作同構多維矩形數字陣列。 </a:t>
            </a:r>
            <a:r>
              <a:rPr lang="en-US" altLang="zh-TW" sz="1800" b="0">
                <a:solidFill>
                  <a:srgbClr val="202122"/>
                </a:solidFill>
                <a:effectLst/>
                <a:latin typeface="Arial" panose="020B0604020202020204" pitchFamily="34" charset="0"/>
              </a:rPr>
              <a:t>PyTorch</a:t>
            </a:r>
            <a:r>
              <a:rPr lang="zh-TW" altLang="en-US" sz="1800" b="0">
                <a:solidFill>
                  <a:srgbClr val="202122"/>
                </a:solidFill>
                <a:effectLst/>
                <a:latin typeface="Arial" panose="020B0604020202020204" pitchFamily="34" charset="0"/>
              </a:rPr>
              <a:t>張量與</a:t>
            </a:r>
            <a:r>
              <a:rPr lang="en-US" altLang="zh-TW" sz="1800" b="0">
                <a:solidFill>
                  <a:srgbClr val="202122"/>
                </a:solidFill>
                <a:effectLst/>
                <a:latin typeface="Arial" panose="020B0604020202020204" pitchFamily="34" charset="0"/>
              </a:rPr>
              <a:t>NumPy</a:t>
            </a:r>
            <a:r>
              <a:rPr lang="zh-TW" altLang="en-US" sz="1800" b="0">
                <a:solidFill>
                  <a:srgbClr val="202122"/>
                </a:solidFill>
                <a:effectLst/>
                <a:latin typeface="Arial" panose="020B0604020202020204" pitchFamily="34" charset="0"/>
              </a:rPr>
              <a:t>陣列類似，但也可以在支援 </a:t>
            </a:r>
            <a:r>
              <a:rPr lang="en-US" altLang="zh-TW" sz="1800" b="0">
                <a:solidFill>
                  <a:srgbClr val="202122"/>
                </a:solidFill>
                <a:effectLst/>
                <a:latin typeface="Arial" panose="020B0604020202020204" pitchFamily="34" charset="0"/>
              </a:rPr>
              <a:t>CUDA </a:t>
            </a:r>
            <a:r>
              <a:rPr lang="zh-TW" altLang="en-US" sz="1800" b="0">
                <a:solidFill>
                  <a:srgbClr val="202122"/>
                </a:solidFill>
                <a:effectLst/>
                <a:latin typeface="Arial" panose="020B0604020202020204" pitchFamily="34" charset="0"/>
              </a:rPr>
              <a:t>的 輝達 </a:t>
            </a:r>
            <a:r>
              <a:rPr lang="en-US" altLang="zh-TW" sz="1800" b="0">
                <a:solidFill>
                  <a:srgbClr val="202122"/>
                </a:solidFill>
                <a:effectLst/>
                <a:latin typeface="Arial" panose="020B0604020202020204" pitchFamily="34" charset="0"/>
              </a:rPr>
              <a:t>GPU </a:t>
            </a:r>
            <a:r>
              <a:rPr lang="zh-TW" altLang="en-US" sz="1800" b="0">
                <a:solidFill>
                  <a:srgbClr val="202122"/>
                </a:solidFill>
                <a:effectLst/>
                <a:latin typeface="Arial" panose="020B0604020202020204" pitchFamily="34" charset="0"/>
              </a:rPr>
              <a:t>上運作。 </a:t>
            </a:r>
            <a:r>
              <a:rPr lang="en-US" altLang="zh-TW" sz="1800" b="0">
                <a:solidFill>
                  <a:srgbClr val="202122"/>
                </a:solidFill>
                <a:effectLst/>
                <a:latin typeface="Arial" panose="020B0604020202020204" pitchFamily="34" charset="0"/>
              </a:rPr>
              <a:t>PyTorch </a:t>
            </a:r>
            <a:r>
              <a:rPr lang="zh-TW" altLang="en-US" sz="1800" b="0">
                <a:solidFill>
                  <a:srgbClr val="202122"/>
                </a:solidFill>
                <a:effectLst/>
                <a:latin typeface="Arial" panose="020B0604020202020204" pitchFamily="34" charset="0"/>
              </a:rPr>
              <a:t>也一直在開發對其他 </a:t>
            </a:r>
            <a:r>
              <a:rPr lang="en-US" altLang="zh-TW" sz="1800" b="0">
                <a:solidFill>
                  <a:srgbClr val="202122"/>
                </a:solidFill>
                <a:effectLst/>
                <a:latin typeface="Arial" panose="020B0604020202020204" pitchFamily="34" charset="0"/>
              </a:rPr>
              <a:t>GPU </a:t>
            </a:r>
            <a:r>
              <a:rPr lang="zh-TW" altLang="en-US" sz="1800" b="0">
                <a:solidFill>
                  <a:srgbClr val="202122"/>
                </a:solidFill>
                <a:effectLst/>
                <a:latin typeface="Arial" panose="020B0604020202020204" pitchFamily="34" charset="0"/>
              </a:rPr>
              <a:t>平台的支援，例如 </a:t>
            </a:r>
            <a:r>
              <a:rPr lang="en-US" altLang="zh-TW" sz="1800" b="0">
                <a:solidFill>
                  <a:srgbClr val="202122"/>
                </a:solidFill>
                <a:effectLst/>
                <a:latin typeface="Arial" panose="020B0604020202020204" pitchFamily="34" charset="0"/>
              </a:rPr>
              <a:t>AMD </a:t>
            </a:r>
            <a:r>
              <a:rPr lang="zh-TW" altLang="en-US" sz="1800" b="0">
                <a:solidFill>
                  <a:srgbClr val="202122"/>
                </a:solidFill>
                <a:effectLst/>
                <a:latin typeface="Arial" panose="020B0604020202020204" pitchFamily="34" charset="0"/>
              </a:rPr>
              <a:t>的 </a:t>
            </a:r>
            <a:r>
              <a:rPr lang="en-US" altLang="zh-TW" sz="1800" b="0">
                <a:solidFill>
                  <a:srgbClr val="202122"/>
                </a:solidFill>
                <a:effectLst/>
                <a:latin typeface="Arial" panose="020B0604020202020204" pitchFamily="34" charset="0"/>
              </a:rPr>
              <a:t>ROCm </a:t>
            </a:r>
            <a:r>
              <a:rPr lang="zh-TW" altLang="en-US" sz="1800" b="0">
                <a:solidFill>
                  <a:srgbClr val="202122"/>
                </a:solidFill>
                <a:effectLst/>
                <a:latin typeface="Arial" panose="020B0604020202020204" pitchFamily="34" charset="0"/>
              </a:rPr>
              <a:t>和 </a:t>
            </a:r>
            <a:r>
              <a:rPr lang="en-US" altLang="zh-TW" sz="1800" b="0">
                <a:solidFill>
                  <a:srgbClr val="202122"/>
                </a:solidFill>
                <a:effectLst/>
                <a:latin typeface="Arial" panose="020B0604020202020204" pitchFamily="34" charset="0"/>
              </a:rPr>
              <a:t>Apple </a:t>
            </a:r>
            <a:r>
              <a:rPr lang="zh-TW" altLang="en-US" sz="1800" b="0">
                <a:solidFill>
                  <a:srgbClr val="202122"/>
                </a:solidFill>
                <a:effectLst/>
                <a:latin typeface="Arial" panose="020B0604020202020204" pitchFamily="34" charset="0"/>
              </a:rPr>
              <a:t>的</a:t>
            </a:r>
            <a:r>
              <a:rPr lang="en-US" altLang="zh-TW" sz="1800" b="0">
                <a:solidFill>
                  <a:srgbClr val="202122"/>
                </a:solidFill>
                <a:effectLst/>
                <a:latin typeface="Arial" panose="020B0604020202020204" pitchFamily="34" charset="0"/>
              </a:rPr>
              <a:t>Metal Framework</a:t>
            </a:r>
            <a:r>
              <a:rPr lang="zh-TW" altLang="en-US" sz="1800" b="0">
                <a:solidFill>
                  <a:srgbClr val="202122"/>
                </a:solidFill>
                <a:effectLst/>
                <a:latin typeface="Arial" panose="020B0604020202020204" pitchFamily="34" charset="0"/>
              </a:rPr>
              <a:t>。</a:t>
            </a:r>
            <a:endParaRPr lang="en-US" altLang="zh-TW" sz="1800" b="0">
              <a:solidFill>
                <a:srgbClr val="202122"/>
              </a:solidFill>
              <a:effectLst/>
              <a:latin typeface="Arial" panose="020B0604020202020204" pitchFamily="34" charset="0"/>
            </a:endParaRPr>
          </a:p>
          <a:p>
            <a:pPr marL="342900" indent="-342900" algn="l">
              <a:buFont typeface="Arial" panose="020B0604020202020204" pitchFamily="34" charset="0"/>
              <a:buChar char="•"/>
            </a:pPr>
            <a:r>
              <a:rPr lang="en-US" altLang="zh-TW" sz="1800" b="0">
                <a:solidFill>
                  <a:srgbClr val="202122"/>
                </a:solidFill>
                <a:effectLst/>
                <a:latin typeface="Arial" panose="020B0604020202020204" pitchFamily="34" charset="0"/>
                <a:hlinkClick r:id="rId27"/>
              </a:rPr>
              <a:t>https://pytorch.org/tutorials/beginner/basics/buildmodel_tutorial.html</a:t>
            </a:r>
            <a:endParaRPr lang="en-US" altLang="zh-TW" sz="1800" b="0">
              <a:solidFill>
                <a:srgbClr val="202122"/>
              </a:solidFill>
              <a:effectLst/>
              <a:latin typeface="Arial" panose="020B0604020202020204" pitchFamily="34" charset="0"/>
            </a:endParaRPr>
          </a:p>
          <a:p>
            <a:pPr marL="342900" indent="-342900" algn="l">
              <a:buFont typeface="Arial" panose="020B0604020202020204" pitchFamily="34" charset="0"/>
              <a:buChar char="•"/>
            </a:pPr>
            <a:r>
              <a:rPr lang="en-US" altLang="zh-TW" sz="1800" b="0">
                <a:solidFill>
                  <a:srgbClr val="202122"/>
                </a:solidFill>
                <a:effectLst/>
                <a:latin typeface="Arial" panose="020B0604020202020204" pitchFamily="34" charset="0"/>
              </a:rPr>
              <a:t>https://youtu.be/IC0_FRiX-sw</a:t>
            </a:r>
            <a:endParaRPr lang="zh-TW" altLang="en-US" sz="1800" b="0">
              <a:solidFill>
                <a:srgbClr val="202122"/>
              </a:solidFill>
              <a:effectLst/>
              <a:latin typeface="Arial" panose="020B0604020202020204" pitchFamily="34" charset="0"/>
            </a:endParaRPr>
          </a:p>
          <a:p>
            <a:pPr marL="342900" indent="-342900" algn="l">
              <a:buFont typeface="Arial" panose="020B0604020202020204" pitchFamily="34" charset="0"/>
              <a:buChar char="•"/>
            </a:pPr>
            <a:endParaRPr lang="en-US" altLang="zh-TW" sz="1600" b="0" i="0">
              <a:solidFill>
                <a:srgbClr val="202122"/>
              </a:solidFill>
              <a:effectLst/>
              <a:latin typeface="Arial" panose="020B0604020202020204" pitchFamily="34" charset="0"/>
            </a:endParaRPr>
          </a:p>
          <a:p>
            <a:pPr marL="342900" indent="-342900" algn="l">
              <a:buFont typeface="Arial" panose="020B0604020202020204" pitchFamily="34" charset="0"/>
              <a:buChar char="•"/>
            </a:pPr>
            <a:endParaRPr lang="en-US" altLang="zh-TW" sz="2000" b="0" i="0">
              <a:solidFill>
                <a:srgbClr val="202122"/>
              </a:solidFill>
              <a:effectLst/>
              <a:latin typeface="Arial" panose="020B0604020202020204" pitchFamily="34" charset="0"/>
            </a:endParaRPr>
          </a:p>
          <a:p>
            <a:pPr algn="l"/>
            <a:endParaRPr lang="zh-TW" altLang="en-US" sz="2000" b="0" i="0">
              <a:solidFill>
                <a:srgbClr val="202122"/>
              </a:solidFill>
              <a:effectLst/>
              <a:latin typeface="Arial" panose="020B0604020202020204" pitchFamily="34" charset="0"/>
            </a:endParaRPr>
          </a:p>
          <a:p>
            <a:endParaRPr lang="zh-TW" altLang="en-US" sz="1800"/>
          </a:p>
        </p:txBody>
      </p:sp>
      <p:pic>
        <p:nvPicPr>
          <p:cNvPr id="4" name="圖片 3">
            <a:extLst>
              <a:ext uri="{FF2B5EF4-FFF2-40B4-BE49-F238E27FC236}">
                <a16:creationId xmlns:a16="http://schemas.microsoft.com/office/drawing/2014/main" id="{D554C97F-53F2-5AF7-881F-02C382A22968}"/>
              </a:ext>
            </a:extLst>
          </p:cNvPr>
          <p:cNvPicPr>
            <a:picLocks noChangeAspect="1"/>
          </p:cNvPicPr>
          <p:nvPr/>
        </p:nvPicPr>
        <p:blipFill>
          <a:blip r:embed="rId28"/>
          <a:stretch>
            <a:fillRect/>
          </a:stretch>
        </p:blipFill>
        <p:spPr>
          <a:xfrm>
            <a:off x="6588224" y="120055"/>
            <a:ext cx="1714500" cy="428625"/>
          </a:xfrm>
          <a:prstGeom prst="rect">
            <a:avLst/>
          </a:prstGeom>
        </p:spPr>
      </p:pic>
    </p:spTree>
    <p:extLst>
      <p:ext uri="{BB962C8B-B14F-4D97-AF65-F5344CB8AC3E}">
        <p14:creationId xmlns:p14="http://schemas.microsoft.com/office/powerpoint/2010/main" val="173372684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103634" y="116632"/>
            <a:ext cx="9009426" cy="6408712"/>
          </a:xfrm>
        </p:spPr>
      </p:pic>
    </p:spTree>
    <p:extLst>
      <p:ext uri="{BB962C8B-B14F-4D97-AF65-F5344CB8AC3E}">
        <p14:creationId xmlns:p14="http://schemas.microsoft.com/office/powerpoint/2010/main" val="82927367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MXNet</a:t>
            </a:r>
            <a:endParaRPr lang="zh-TW" altLang="en-US" dirty="0"/>
          </a:p>
        </p:txBody>
      </p:sp>
      <p:sp>
        <p:nvSpPr>
          <p:cNvPr id="3" name="內容版面配置區 2"/>
          <p:cNvSpPr>
            <a:spLocks noGrp="1"/>
          </p:cNvSpPr>
          <p:nvPr>
            <p:ph idx="1"/>
          </p:nvPr>
        </p:nvSpPr>
        <p:spPr>
          <a:xfrm>
            <a:off x="179388" y="1153791"/>
            <a:ext cx="8785100" cy="5040312"/>
          </a:xfrm>
        </p:spPr>
        <p:txBody>
          <a:bodyPr/>
          <a:lstStyle/>
          <a:p>
            <a:pPr marL="342900" indent="-342900">
              <a:buFont typeface="Arial" panose="020B0604020202020204" pitchFamily="34" charset="0"/>
              <a:buChar char="•"/>
            </a:pPr>
            <a:r>
              <a:rPr lang="en-US" altLang="zh-TW" sz="1800" b="0" dirty="0">
                <a:effectLst/>
              </a:rPr>
              <a:t>Apache </a:t>
            </a:r>
            <a:r>
              <a:rPr lang="en-US" altLang="zh-TW" sz="1800" b="0" dirty="0" err="1">
                <a:effectLst/>
              </a:rPr>
              <a:t>MXNet</a:t>
            </a:r>
            <a:r>
              <a:rPr lang="zh-TW" altLang="en-US" sz="1800" b="0" dirty="0">
                <a:effectLst/>
              </a:rPr>
              <a:t>是一個開源深度學習軟體框架，用於訓練及部署深度神經網路。</a:t>
            </a:r>
            <a:endParaRPr lang="en-US" altLang="zh-TW" sz="1800" b="0" dirty="0">
              <a:effectLst/>
            </a:endParaRPr>
          </a:p>
          <a:p>
            <a:pPr marL="342900" indent="-342900">
              <a:buFont typeface="Arial" panose="020B0604020202020204" pitchFamily="34" charset="0"/>
              <a:buChar char="•"/>
            </a:pPr>
            <a:r>
              <a:rPr lang="en-US" altLang="zh-TW" sz="1800" b="0" dirty="0" err="1">
                <a:effectLst/>
              </a:rPr>
              <a:t>MXNet</a:t>
            </a:r>
            <a:r>
              <a:rPr lang="zh-TW" altLang="en-US" sz="1800" b="0" dirty="0">
                <a:effectLst/>
              </a:rPr>
              <a:t>具有可延伸性，允許快速模型訓練，並支援靈活的編程模型和多種程式語言（包括</a:t>
            </a:r>
            <a:r>
              <a:rPr lang="en-US" altLang="zh-TW" sz="1800" b="0" dirty="0">
                <a:effectLst/>
              </a:rPr>
              <a:t>C++</a:t>
            </a:r>
            <a:r>
              <a:rPr lang="zh-TW" altLang="en-US" sz="1800" b="0" dirty="0">
                <a:effectLst/>
              </a:rPr>
              <a:t>、</a:t>
            </a:r>
            <a:r>
              <a:rPr lang="en-US" altLang="zh-TW" sz="1800" b="0" dirty="0">
                <a:effectLst/>
              </a:rPr>
              <a:t>Python</a:t>
            </a:r>
            <a:r>
              <a:rPr lang="zh-TW" altLang="en-US" sz="1800" b="0" dirty="0">
                <a:effectLst/>
              </a:rPr>
              <a:t>、</a:t>
            </a:r>
            <a:r>
              <a:rPr lang="en-US" altLang="zh-TW" sz="1800" b="0" dirty="0">
                <a:effectLst/>
              </a:rPr>
              <a:t>Julia</a:t>
            </a:r>
            <a:r>
              <a:rPr lang="zh-TW" altLang="en-US" sz="1800" b="0" dirty="0">
                <a:effectLst/>
              </a:rPr>
              <a:t>、</a:t>
            </a:r>
            <a:r>
              <a:rPr lang="en-US" altLang="zh-TW" sz="1800" b="0" dirty="0" err="1">
                <a:effectLst/>
              </a:rPr>
              <a:t>Matlab</a:t>
            </a:r>
            <a:r>
              <a:rPr lang="zh-TW" altLang="en-US" sz="1800" b="0" dirty="0">
                <a:effectLst/>
              </a:rPr>
              <a:t>、</a:t>
            </a:r>
            <a:r>
              <a:rPr lang="en-US" altLang="zh-TW" sz="1800" b="0" dirty="0">
                <a:effectLst/>
              </a:rPr>
              <a:t>JavaScript</a:t>
            </a:r>
            <a:r>
              <a:rPr lang="zh-TW" altLang="en-US" sz="1800" b="0" dirty="0">
                <a:effectLst/>
              </a:rPr>
              <a:t>、</a:t>
            </a:r>
            <a:r>
              <a:rPr lang="en-US" altLang="zh-TW" sz="1800" b="0" dirty="0">
                <a:effectLst/>
              </a:rPr>
              <a:t>Go</a:t>
            </a:r>
            <a:r>
              <a:rPr lang="zh-TW" altLang="en-US" sz="1800" b="0" dirty="0">
                <a:effectLst/>
              </a:rPr>
              <a:t>、</a:t>
            </a:r>
            <a:r>
              <a:rPr lang="en-US" altLang="zh-TW" sz="1800" b="0" dirty="0">
                <a:effectLst/>
              </a:rPr>
              <a:t>R</a:t>
            </a:r>
            <a:r>
              <a:rPr lang="zh-TW" altLang="en-US" sz="1800" b="0" dirty="0">
                <a:effectLst/>
              </a:rPr>
              <a:t>、</a:t>
            </a:r>
            <a:r>
              <a:rPr lang="en-US" altLang="zh-TW" sz="1800" b="0" dirty="0">
                <a:effectLst/>
              </a:rPr>
              <a:t>Scala</a:t>
            </a:r>
            <a:r>
              <a:rPr lang="zh-TW" altLang="en-US" sz="1800" b="0" dirty="0">
                <a:effectLst/>
              </a:rPr>
              <a:t>、</a:t>
            </a:r>
            <a:r>
              <a:rPr lang="en-US" altLang="zh-TW" sz="1800" b="0" dirty="0">
                <a:effectLst/>
              </a:rPr>
              <a:t>Perl</a:t>
            </a:r>
            <a:r>
              <a:rPr lang="zh-TW" altLang="en-US" sz="1800" b="0" dirty="0">
                <a:effectLst/>
              </a:rPr>
              <a:t>和</a:t>
            </a:r>
            <a:r>
              <a:rPr lang="en-US" altLang="zh-TW" sz="1800" b="0" dirty="0">
                <a:effectLst/>
              </a:rPr>
              <a:t>Wolfram</a:t>
            </a:r>
            <a:r>
              <a:rPr lang="zh-TW" altLang="en-US" sz="1800" b="0" dirty="0">
                <a:effectLst/>
              </a:rPr>
              <a:t>語言）。</a:t>
            </a:r>
          </a:p>
          <a:p>
            <a:pPr marL="342900" indent="-342900">
              <a:buFont typeface="Arial" panose="020B0604020202020204" pitchFamily="34" charset="0"/>
              <a:buChar char="•"/>
            </a:pPr>
            <a:r>
              <a:rPr lang="en-US" altLang="zh-TW" sz="1800" b="0" dirty="0" err="1">
                <a:effectLst/>
              </a:rPr>
              <a:t>MXNet</a:t>
            </a:r>
            <a:r>
              <a:rPr lang="zh-TW" altLang="en-US" sz="1800" b="0" dirty="0">
                <a:effectLst/>
              </a:rPr>
              <a:t>庫可以擴充到多</a:t>
            </a:r>
            <a:r>
              <a:rPr lang="en-US" altLang="zh-TW" sz="1800" b="0" dirty="0">
                <a:effectLst/>
              </a:rPr>
              <a:t>GPU[1]</a:t>
            </a:r>
            <a:r>
              <a:rPr lang="zh-TW" altLang="en-US" sz="1800" b="0" dirty="0">
                <a:effectLst/>
              </a:rPr>
              <a:t>和多台機器，並可移植。</a:t>
            </a:r>
            <a:r>
              <a:rPr lang="en-US" altLang="zh-TW" sz="1800" b="0" dirty="0" err="1">
                <a:effectLst/>
              </a:rPr>
              <a:t>MXNet</a:t>
            </a:r>
            <a:r>
              <a:rPr lang="zh-TW" altLang="en-US" sz="1800" b="0" dirty="0">
                <a:effectLst/>
              </a:rPr>
              <a:t>由公共雲提供商亞馬遜雲端運算服務（</a:t>
            </a:r>
            <a:r>
              <a:rPr lang="en-US" altLang="zh-TW" sz="1800" b="0" dirty="0">
                <a:effectLst/>
              </a:rPr>
              <a:t>AWS</a:t>
            </a:r>
            <a:r>
              <a:rPr lang="zh-TW" altLang="en-US" sz="1800" b="0" dirty="0">
                <a:effectLst/>
              </a:rPr>
              <a:t>）</a:t>
            </a:r>
            <a:r>
              <a:rPr lang="en-US" altLang="zh-TW" sz="1800" b="0" dirty="0">
                <a:effectLst/>
              </a:rPr>
              <a:t>[2]</a:t>
            </a:r>
            <a:r>
              <a:rPr lang="zh-TW" altLang="en-US" sz="1800" b="0" dirty="0">
                <a:effectLst/>
              </a:rPr>
              <a:t>和</a:t>
            </a:r>
            <a:r>
              <a:rPr lang="en-US" altLang="zh-TW" sz="1800" b="0" dirty="0">
                <a:effectLst/>
              </a:rPr>
              <a:t>Microsoft Azure[3]</a:t>
            </a:r>
            <a:r>
              <a:rPr lang="zh-TW" altLang="en-US" sz="1800" b="0" dirty="0">
                <a:effectLst/>
              </a:rPr>
              <a:t>支援。亞馬遜把</a:t>
            </a:r>
            <a:r>
              <a:rPr lang="en-US" altLang="zh-TW" sz="1800" b="0" dirty="0" err="1">
                <a:effectLst/>
              </a:rPr>
              <a:t>MXNet</a:t>
            </a:r>
            <a:r>
              <a:rPr lang="zh-TW" altLang="en-US" sz="1800" b="0" dirty="0">
                <a:effectLst/>
              </a:rPr>
              <a:t>選為</a:t>
            </a:r>
            <a:r>
              <a:rPr lang="en-US" altLang="zh-TW" sz="1800" b="0" dirty="0">
                <a:effectLst/>
              </a:rPr>
              <a:t>AWS</a:t>
            </a:r>
            <a:r>
              <a:rPr lang="zh-TW" altLang="en-US" sz="1800" b="0" dirty="0">
                <a:effectLst/>
              </a:rPr>
              <a:t>的首選深度學習框架</a:t>
            </a:r>
            <a:r>
              <a:rPr lang="en-US" altLang="zh-TW" sz="1800" b="0" dirty="0">
                <a:effectLst/>
              </a:rPr>
              <a:t>[4][5]</a:t>
            </a:r>
            <a:r>
              <a:rPr lang="zh-TW" altLang="en-US" sz="1800" b="0" dirty="0">
                <a:effectLst/>
              </a:rPr>
              <a:t>。</a:t>
            </a:r>
            <a:endParaRPr lang="en-US" altLang="zh-TW" sz="1800" b="0" dirty="0">
              <a:effectLst/>
            </a:endParaRPr>
          </a:p>
          <a:p>
            <a:pPr marL="342900" indent="-342900">
              <a:buFont typeface="Arial" panose="020B0604020202020204" pitchFamily="34" charset="0"/>
              <a:buChar char="•"/>
            </a:pPr>
            <a:r>
              <a:rPr lang="en-US" altLang="zh-TW" sz="1800" b="0" dirty="0" err="1">
                <a:effectLst/>
              </a:rPr>
              <a:t>MXNet</a:t>
            </a:r>
            <a:r>
              <a:rPr lang="zh-TW" altLang="en-US" sz="1800" b="0" dirty="0">
                <a:effectLst/>
              </a:rPr>
              <a:t>利用了許多與</a:t>
            </a:r>
            <a:r>
              <a:rPr lang="en-US" altLang="zh-TW" sz="1800" b="0" dirty="0" err="1">
                <a:effectLst/>
              </a:rPr>
              <a:t>TensorFlow</a:t>
            </a:r>
            <a:r>
              <a:rPr lang="en-US" altLang="zh-TW" sz="1800" b="0" dirty="0">
                <a:effectLst/>
              </a:rPr>
              <a:t> 2</a:t>
            </a:r>
            <a:r>
              <a:rPr lang="zh-TW" altLang="en-US" sz="1800" b="0" dirty="0">
                <a:effectLst/>
              </a:rPr>
              <a:t>相同的思想</a:t>
            </a:r>
            <a:r>
              <a:rPr lang="en-US" altLang="zh-TW" sz="1800" b="0" dirty="0">
                <a:effectLst/>
              </a:rPr>
              <a:t>-</a:t>
            </a:r>
            <a:r>
              <a:rPr lang="zh-TW" altLang="en-US" sz="1800" b="0" dirty="0">
                <a:effectLst/>
              </a:rPr>
              <a:t>融合了</a:t>
            </a:r>
            <a:r>
              <a:rPr lang="en-US" altLang="zh-TW" sz="1800" b="0" dirty="0">
                <a:effectLst/>
              </a:rPr>
              <a:t>: eager execution</a:t>
            </a:r>
            <a:r>
              <a:rPr lang="zh-TW" altLang="en-US" sz="1800" b="0" dirty="0">
                <a:effectLst/>
              </a:rPr>
              <a:t>和</a:t>
            </a:r>
            <a:r>
              <a:rPr lang="en-US" altLang="zh-TW" sz="1800" b="0" dirty="0">
                <a:effectLst/>
              </a:rPr>
              <a:t>symbolic execution</a:t>
            </a:r>
            <a:r>
              <a:rPr lang="zh-TW" altLang="en-US" sz="1800" b="0" dirty="0">
                <a:effectLst/>
              </a:rPr>
              <a:t>。與</a:t>
            </a:r>
            <a:r>
              <a:rPr lang="en-US" altLang="zh-TW" sz="1800" b="0" dirty="0" err="1">
                <a:effectLst/>
              </a:rPr>
              <a:t>TensorFlow</a:t>
            </a:r>
            <a:r>
              <a:rPr lang="zh-TW" altLang="en-US" sz="1800" b="0" dirty="0">
                <a:effectLst/>
              </a:rPr>
              <a:t>一起運作，它是實際可用於產品級和可擴展的少數框架之一。</a:t>
            </a:r>
            <a:endParaRPr lang="en-US" altLang="zh-TW" sz="1800" b="0" dirty="0">
              <a:effectLst/>
            </a:endParaRPr>
          </a:p>
          <a:p>
            <a:pPr marL="342900" indent="-342900">
              <a:buFont typeface="Arial" panose="020B0604020202020204" pitchFamily="34" charset="0"/>
              <a:buChar char="•"/>
            </a:pPr>
            <a:r>
              <a:rPr lang="en-US" altLang="zh-TW" sz="1800" b="0" dirty="0" err="1">
                <a:effectLst/>
              </a:rPr>
              <a:t>MXNet</a:t>
            </a:r>
            <a:r>
              <a:rPr lang="zh-TW" altLang="en-US" sz="1800" b="0" dirty="0">
                <a:effectLst/>
              </a:rPr>
              <a:t>背後有許多工程上的力量</a:t>
            </a:r>
            <a:r>
              <a:rPr lang="en-US" altLang="zh-TW" sz="1800" b="0" dirty="0">
                <a:effectLst/>
              </a:rPr>
              <a:t>-Amazon</a:t>
            </a:r>
            <a:r>
              <a:rPr lang="zh-TW" altLang="en-US" sz="1800" b="0" dirty="0">
                <a:effectLst/>
              </a:rPr>
              <a:t>亞馬遜上有一支龐大的團隊正在研究支持它。 這是一個嚴謹的專案，具有很好的想法和紮實的執行</a:t>
            </a:r>
            <a:r>
              <a:rPr lang="zh-TW" altLang="en-US" sz="1800" b="0">
                <a:effectLst/>
              </a:rPr>
              <a:t>力。</a:t>
            </a:r>
            <a:endParaRPr lang="en-US" altLang="zh-TW" sz="1800" b="0">
              <a:effectLst/>
            </a:endParaRPr>
          </a:p>
          <a:p>
            <a:pPr marL="342900" indent="-342900">
              <a:buFont typeface="Arial" panose="020B0604020202020204" pitchFamily="34" charset="0"/>
              <a:buChar char="•"/>
            </a:pPr>
            <a:r>
              <a:rPr lang="en-US" altLang="zh-TW" sz="1800" b="0">
                <a:effectLst/>
              </a:rPr>
              <a:t>MXNet</a:t>
            </a:r>
            <a:r>
              <a:rPr lang="zh-TW" altLang="en-US" sz="1800" b="0">
                <a:effectLst/>
              </a:rPr>
              <a:t>由公共雲提供商亞馬遜雲端運算服務（</a:t>
            </a:r>
            <a:r>
              <a:rPr lang="en-US" altLang="zh-TW" sz="1800" b="0">
                <a:effectLst/>
              </a:rPr>
              <a:t>AWS</a:t>
            </a:r>
            <a:r>
              <a:rPr lang="zh-TW" altLang="en-US" sz="1800" b="0">
                <a:effectLst/>
              </a:rPr>
              <a:t>）</a:t>
            </a:r>
            <a:r>
              <a:rPr lang="en-US" altLang="zh-TW" sz="1800" b="0">
                <a:effectLst/>
              </a:rPr>
              <a:t>[3]</a:t>
            </a:r>
            <a:r>
              <a:rPr lang="zh-TW" altLang="en-US" sz="1800" b="0">
                <a:effectLst/>
              </a:rPr>
              <a:t>和</a:t>
            </a:r>
            <a:r>
              <a:rPr lang="en-US" altLang="zh-TW" sz="1800" b="0">
                <a:effectLst/>
              </a:rPr>
              <a:t>Microsoft Azure[4]</a:t>
            </a:r>
            <a:r>
              <a:rPr lang="zh-TW" altLang="en-US" sz="1800" b="0">
                <a:effectLst/>
              </a:rPr>
              <a:t>支援。亞馬遜把</a:t>
            </a:r>
            <a:r>
              <a:rPr lang="en-US" altLang="zh-TW" sz="1800" b="0">
                <a:effectLst/>
              </a:rPr>
              <a:t>MXNet</a:t>
            </a:r>
            <a:r>
              <a:rPr lang="zh-TW" altLang="en-US" sz="1800" b="0">
                <a:effectLst/>
              </a:rPr>
              <a:t>選為</a:t>
            </a:r>
            <a:r>
              <a:rPr lang="en-US" altLang="zh-TW" sz="1800" b="0">
                <a:effectLst/>
              </a:rPr>
              <a:t>AWS</a:t>
            </a:r>
            <a:r>
              <a:rPr lang="zh-TW" altLang="en-US" sz="1800" b="0">
                <a:effectLst/>
              </a:rPr>
              <a:t>的首選深度學習框架</a:t>
            </a:r>
            <a:r>
              <a:rPr lang="en-US" altLang="zh-TW" sz="1800" b="0">
                <a:effectLst/>
              </a:rPr>
              <a:t>[5][6]</a:t>
            </a:r>
            <a:r>
              <a:rPr lang="zh-TW" altLang="en-US" sz="1800" b="0">
                <a:effectLst/>
              </a:rPr>
              <a:t>。目前，</a:t>
            </a:r>
            <a:r>
              <a:rPr lang="en-US" altLang="zh-TW" sz="1800" b="0">
                <a:effectLst/>
              </a:rPr>
              <a:t>MXNet</a:t>
            </a:r>
            <a:r>
              <a:rPr lang="zh-TW" altLang="en-US" sz="1800" b="0">
                <a:effectLst/>
              </a:rPr>
              <a:t>受到英特爾、</a:t>
            </a:r>
            <a:r>
              <a:rPr lang="en-US" altLang="zh-TW" sz="1800" b="0">
                <a:effectLst/>
              </a:rPr>
              <a:t>Dato</a:t>
            </a:r>
            <a:r>
              <a:rPr lang="zh-TW" altLang="en-US" sz="1800" b="0">
                <a:effectLst/>
              </a:rPr>
              <a:t>、百度、微軟、沃爾夫勒姆研究公司以及卡內基</a:t>
            </a:r>
            <a:r>
              <a:rPr lang="en-US" altLang="zh-TW" sz="1800" b="0">
                <a:effectLst/>
              </a:rPr>
              <a:t>·</a:t>
            </a:r>
            <a:r>
              <a:rPr lang="zh-TW" altLang="en-US" sz="1800" b="0">
                <a:effectLst/>
              </a:rPr>
              <a:t>梅隆大學、麻省理工學院、華盛頓大學和香港科技大學等研究機構的支援</a:t>
            </a:r>
            <a:endParaRPr lang="zh-TW" altLang="en-US" sz="1800" b="0" dirty="0">
              <a:effectLst/>
            </a:endParaRPr>
          </a:p>
        </p:txBody>
      </p:sp>
    </p:spTree>
    <p:extLst>
      <p:ext uri="{BB962C8B-B14F-4D97-AF65-F5344CB8AC3E}">
        <p14:creationId xmlns:p14="http://schemas.microsoft.com/office/powerpoint/2010/main" val="39761590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70E51B-4380-DF77-1E93-ED3ACF4E39F8}"/>
              </a:ext>
            </a:extLst>
          </p:cNvPr>
          <p:cNvSpPr>
            <a:spLocks noGrp="1"/>
          </p:cNvSpPr>
          <p:nvPr>
            <p:ph type="title"/>
          </p:nvPr>
        </p:nvSpPr>
        <p:spPr>
          <a:xfrm>
            <a:off x="173791" y="-22055"/>
            <a:ext cx="8264525" cy="498728"/>
          </a:xfrm>
        </p:spPr>
        <p:txBody>
          <a:bodyPr/>
          <a:lstStyle/>
          <a:p>
            <a:r>
              <a:rPr lang="en-US" altLang="zh-TW" sz="2800"/>
              <a:t>ONNX : Open Neural Network Exchange  </a:t>
            </a:r>
            <a:endParaRPr lang="zh-TW" altLang="en-US" sz="2800"/>
          </a:p>
        </p:txBody>
      </p:sp>
      <p:sp>
        <p:nvSpPr>
          <p:cNvPr id="3" name="內容版面配置區 2">
            <a:extLst>
              <a:ext uri="{FF2B5EF4-FFF2-40B4-BE49-F238E27FC236}">
                <a16:creationId xmlns:a16="http://schemas.microsoft.com/office/drawing/2014/main" id="{AB4FB13E-CA3B-456B-CA97-DFCC8CD4ECEF}"/>
              </a:ext>
            </a:extLst>
          </p:cNvPr>
          <p:cNvSpPr>
            <a:spLocks noGrp="1"/>
          </p:cNvSpPr>
          <p:nvPr>
            <p:ph idx="1"/>
          </p:nvPr>
        </p:nvSpPr>
        <p:spPr>
          <a:xfrm>
            <a:off x="107504" y="606334"/>
            <a:ext cx="8862705" cy="6042699"/>
          </a:xfrm>
        </p:spPr>
        <p:txBody>
          <a:bodyPr/>
          <a:lstStyle/>
          <a:p>
            <a:pPr marL="171450" indent="-171450">
              <a:buFont typeface="Arial" panose="020B0604020202020204" pitchFamily="34" charset="0"/>
              <a:buChar char="•"/>
            </a:pPr>
            <a:r>
              <a:rPr lang="en-US" altLang="zh-TW" sz="1200" b="0" i="0">
                <a:solidFill>
                  <a:srgbClr val="202122"/>
                </a:solidFill>
                <a:effectLst/>
                <a:latin typeface="Arial" panose="020B0604020202020204" pitchFamily="34" charset="0"/>
              </a:rPr>
              <a:t>ONNX</a:t>
            </a:r>
            <a:r>
              <a:rPr lang="zh-TW" altLang="en-US" sz="1200" b="0" i="0">
                <a:solidFill>
                  <a:srgbClr val="202122"/>
                </a:solidFill>
                <a:effectLst/>
                <a:latin typeface="Arial" panose="020B0604020202020204" pitchFamily="34" charset="0"/>
              </a:rPr>
              <a:t>最初被命名為</a:t>
            </a:r>
            <a:r>
              <a:rPr lang="en-US" altLang="zh-TW" sz="1200" b="0" i="0">
                <a:solidFill>
                  <a:srgbClr val="202122"/>
                </a:solidFill>
                <a:effectLst/>
                <a:latin typeface="Arial" panose="020B0604020202020204" pitchFamily="34" charset="0"/>
              </a:rPr>
              <a:t>Toffee</a:t>
            </a:r>
            <a:r>
              <a:rPr lang="en-US" altLang="zh-TW" sz="1200" b="0" i="0" u="none" strike="noStrike" baseline="30000">
                <a:solidFill>
                  <a:srgbClr val="202122"/>
                </a:solidFill>
                <a:effectLst/>
                <a:latin typeface="Arial" panose="020B0604020202020204" pitchFamily="34" charset="0"/>
                <a:hlinkClick r:id="rId2"/>
              </a:rPr>
              <a:t>[5]</a:t>
            </a:r>
            <a:r>
              <a:rPr lang="zh-TW" altLang="en-US" sz="1200" b="0" i="0">
                <a:solidFill>
                  <a:srgbClr val="202122"/>
                </a:solidFill>
                <a:effectLst/>
                <a:latin typeface="Arial" panose="020B0604020202020204" pitchFamily="34" charset="0"/>
              </a:rPr>
              <a:t>，並且由</a:t>
            </a:r>
            <a:r>
              <a:rPr lang="zh-TW" altLang="en-US" sz="1200" b="0" i="0" u="none" strike="noStrike">
                <a:effectLst/>
                <a:latin typeface="Arial" panose="020B0604020202020204" pitchFamily="34" charset="0"/>
                <a:hlinkClick r:id="rId3" tooltip="臉書"/>
              </a:rPr>
              <a:t>臉書</a:t>
            </a:r>
            <a:r>
              <a:rPr lang="zh-TW" altLang="en-US" sz="1200" b="0" i="0">
                <a:solidFill>
                  <a:srgbClr val="202122"/>
                </a:solidFill>
                <a:effectLst/>
                <a:latin typeface="Arial" panose="020B0604020202020204" pitchFamily="34" charset="0"/>
              </a:rPr>
              <a:t>內發布</a:t>
            </a:r>
            <a:r>
              <a:rPr lang="en-US" altLang="zh-TW" sz="1200" b="0" i="0" u="none" strike="noStrike">
                <a:effectLst/>
                <a:latin typeface="Arial" panose="020B0604020202020204" pitchFamily="34" charset="0"/>
                <a:hlinkClick r:id="rId4" tooltip="PyTorch"/>
              </a:rPr>
              <a:t>PyTorch</a:t>
            </a:r>
            <a:r>
              <a:rPr lang="zh-TW" altLang="en-US" sz="1200" b="0" i="0">
                <a:solidFill>
                  <a:srgbClr val="202122"/>
                </a:solidFill>
                <a:effectLst/>
                <a:latin typeface="Arial" panose="020B0604020202020204" pitchFamily="34" charset="0"/>
              </a:rPr>
              <a:t>的團隊開發。</a:t>
            </a:r>
            <a:r>
              <a:rPr lang="en-US" altLang="zh-TW" sz="1200" b="0" i="0" u="none" strike="noStrike" baseline="30000">
                <a:solidFill>
                  <a:srgbClr val="202122"/>
                </a:solidFill>
                <a:effectLst/>
                <a:latin typeface="Arial" panose="020B0604020202020204" pitchFamily="34" charset="0"/>
                <a:hlinkClick r:id="rId5"/>
              </a:rPr>
              <a:t>[6]</a:t>
            </a:r>
            <a:r>
              <a:rPr lang="zh-TW" altLang="en-US" sz="1200" b="0" i="0">
                <a:solidFill>
                  <a:srgbClr val="202122"/>
                </a:solidFill>
                <a:effectLst/>
                <a:latin typeface="Arial" panose="020B0604020202020204" pitchFamily="34" charset="0"/>
              </a:rPr>
              <a:t> 在</a:t>
            </a:r>
            <a:r>
              <a:rPr lang="en-US" altLang="zh-TW" sz="1200" b="0" i="0">
                <a:solidFill>
                  <a:srgbClr val="202122"/>
                </a:solidFill>
                <a:effectLst/>
                <a:latin typeface="Arial" panose="020B0604020202020204" pitchFamily="34" charset="0"/>
              </a:rPr>
              <a:t>2017</a:t>
            </a:r>
            <a:r>
              <a:rPr lang="zh-TW" altLang="en-US" sz="1200" b="0" i="0">
                <a:solidFill>
                  <a:srgbClr val="202122"/>
                </a:solidFill>
                <a:effectLst/>
                <a:latin typeface="Arial" panose="020B0604020202020204" pitchFamily="34" charset="0"/>
              </a:rPr>
              <a:t>年，</a:t>
            </a:r>
            <a:r>
              <a:rPr lang="en-US" altLang="zh-TW" sz="1200" b="0" i="0">
                <a:solidFill>
                  <a:srgbClr val="202122"/>
                </a:solidFill>
                <a:effectLst/>
                <a:latin typeface="Arial" panose="020B0604020202020204" pitchFamily="34" charset="0"/>
              </a:rPr>
              <a:t>ONNX</a:t>
            </a:r>
            <a:r>
              <a:rPr lang="zh-TW" altLang="en-US" sz="1200" b="0" i="0">
                <a:solidFill>
                  <a:srgbClr val="202122"/>
                </a:solidFill>
                <a:effectLst/>
                <a:latin typeface="Arial" panose="020B0604020202020204" pitchFamily="34" charset="0"/>
              </a:rPr>
              <a:t>第一個正式版本由臉書與</a:t>
            </a:r>
            <a:r>
              <a:rPr lang="zh-TW" altLang="en-US" sz="1200" b="0" i="0" u="none" strike="noStrike">
                <a:effectLst/>
                <a:latin typeface="Arial" panose="020B0604020202020204" pitchFamily="34" charset="0"/>
                <a:hlinkClick r:id="rId6" tooltip="微軟"/>
              </a:rPr>
              <a:t>微軟</a:t>
            </a:r>
            <a:r>
              <a:rPr lang="zh-TW" altLang="en-US" sz="1200" b="0" i="0">
                <a:solidFill>
                  <a:srgbClr val="202122"/>
                </a:solidFill>
                <a:effectLst/>
                <a:latin typeface="Arial" panose="020B0604020202020204" pitchFamily="34" charset="0"/>
              </a:rPr>
              <a:t>共同發布。</a:t>
            </a:r>
            <a:r>
              <a:rPr lang="zh-TW" altLang="en-US" sz="1200" i="0">
                <a:solidFill>
                  <a:srgbClr val="0070C0"/>
                </a:solidFill>
                <a:effectLst/>
                <a:latin typeface="Arial" panose="020B0604020202020204" pitchFamily="34" charset="0"/>
              </a:rPr>
              <a:t>是一種針對機器學習模型而設計的開放文件格式，用於存儲訓練好的模型</a:t>
            </a:r>
            <a:r>
              <a:rPr lang="zh-TW" altLang="en-US" sz="1200" b="0" i="0">
                <a:solidFill>
                  <a:srgbClr val="202122"/>
                </a:solidFill>
                <a:effectLst/>
                <a:latin typeface="Arial" panose="020B0604020202020204" pitchFamily="34" charset="0"/>
              </a:rPr>
              <a:t>。在此之後，</a:t>
            </a:r>
            <a:r>
              <a:rPr lang="en-US" altLang="zh-TW" sz="1200" b="0" i="0" u="none" strike="noStrike">
                <a:effectLst/>
                <a:latin typeface="Arial" panose="020B0604020202020204" pitchFamily="34" charset="0"/>
                <a:hlinkClick r:id="rId7" tooltip="IBM"/>
              </a:rPr>
              <a:t>IBM</a:t>
            </a:r>
            <a:r>
              <a:rPr lang="en-US" altLang="zh-TW" sz="1200" b="0" i="0">
                <a:solidFill>
                  <a:srgbClr val="202122"/>
                </a:solidFill>
                <a:effectLst/>
                <a:latin typeface="Arial" panose="020B0604020202020204" pitchFamily="34" charset="0"/>
              </a:rPr>
              <a:t>, </a:t>
            </a:r>
            <a:r>
              <a:rPr lang="zh-TW" altLang="en-US" sz="1200" b="0" i="0" u="none" strike="noStrike">
                <a:effectLst/>
                <a:latin typeface="Arial" panose="020B0604020202020204" pitchFamily="34" charset="0"/>
                <a:hlinkClick r:id="rId8" tooltip="華為"/>
              </a:rPr>
              <a:t>華為</a:t>
            </a:r>
            <a:r>
              <a:rPr lang="en-US" altLang="zh-TW" sz="1200" b="0" i="0">
                <a:solidFill>
                  <a:srgbClr val="202122"/>
                </a:solidFill>
                <a:effectLst/>
                <a:latin typeface="Arial" panose="020B0604020202020204" pitchFamily="34" charset="0"/>
              </a:rPr>
              <a:t>, </a:t>
            </a:r>
            <a:r>
              <a:rPr lang="zh-TW" altLang="en-US" sz="1200" b="0" i="0" u="none" strike="noStrike">
                <a:effectLst/>
                <a:latin typeface="Arial" panose="020B0604020202020204" pitchFamily="34" charset="0"/>
                <a:hlinkClick r:id="rId9" tooltip="英特爾"/>
              </a:rPr>
              <a:t>英特爾</a:t>
            </a:r>
            <a:r>
              <a:rPr lang="en-US" altLang="zh-TW" sz="1200" b="0" i="0">
                <a:solidFill>
                  <a:srgbClr val="202122"/>
                </a:solidFill>
                <a:effectLst/>
                <a:latin typeface="Arial" panose="020B0604020202020204" pitchFamily="34" charset="0"/>
              </a:rPr>
              <a:t>, </a:t>
            </a:r>
            <a:r>
              <a:rPr lang="en-US" altLang="zh-TW" sz="1200" b="0" i="0" u="none" strike="noStrike">
                <a:effectLst/>
                <a:latin typeface="Arial" panose="020B0604020202020204" pitchFamily="34" charset="0"/>
                <a:hlinkClick r:id="rId10" tooltip="AMD"/>
              </a:rPr>
              <a:t>AMD</a:t>
            </a:r>
            <a:r>
              <a:rPr lang="en-US" altLang="zh-TW" sz="1200" b="0" i="0">
                <a:solidFill>
                  <a:srgbClr val="202122"/>
                </a:solidFill>
                <a:effectLst/>
                <a:latin typeface="Arial" panose="020B0604020202020204" pitchFamily="34" charset="0"/>
              </a:rPr>
              <a:t>, </a:t>
            </a:r>
            <a:r>
              <a:rPr lang="en-US" altLang="zh-TW" sz="1200" b="0" i="0" u="none" strike="noStrike">
                <a:effectLst/>
                <a:latin typeface="Arial" panose="020B0604020202020204" pitchFamily="34" charset="0"/>
                <a:hlinkClick r:id="rId11" tooltip="Arm"/>
              </a:rPr>
              <a:t>Arm</a:t>
            </a:r>
            <a:r>
              <a:rPr lang="zh-TW" altLang="en-US" sz="1200" b="0" i="0">
                <a:solidFill>
                  <a:srgbClr val="202122"/>
                </a:solidFill>
                <a:effectLst/>
                <a:latin typeface="Arial" panose="020B0604020202020204" pitchFamily="34" charset="0"/>
              </a:rPr>
              <a:t> 和 </a:t>
            </a:r>
            <a:r>
              <a:rPr lang="zh-TW" altLang="en-US" sz="1200" b="0" i="0" u="none" strike="noStrike">
                <a:effectLst/>
                <a:latin typeface="Arial" panose="020B0604020202020204" pitchFamily="34" charset="0"/>
                <a:hlinkClick r:id="rId12" tooltip="高通"/>
              </a:rPr>
              <a:t>高通</a:t>
            </a:r>
            <a:r>
              <a:rPr lang="zh-TW" altLang="en-US" sz="1200" b="0" i="0">
                <a:solidFill>
                  <a:srgbClr val="202122"/>
                </a:solidFill>
                <a:effectLst/>
                <a:latin typeface="Arial" panose="020B0604020202020204" pitchFamily="34" charset="0"/>
              </a:rPr>
              <a:t> 都宣布計劃支持</a:t>
            </a:r>
            <a:r>
              <a:rPr lang="en-US" altLang="zh-TW" sz="1200" b="0" i="0">
                <a:solidFill>
                  <a:srgbClr val="202122"/>
                </a:solidFill>
                <a:effectLst/>
                <a:latin typeface="Arial" panose="020B0604020202020204" pitchFamily="34" charset="0"/>
              </a:rPr>
              <a:t>ONNX</a:t>
            </a:r>
            <a:r>
              <a:rPr lang="zh-TW" altLang="en-US" sz="1200" b="0" i="0">
                <a:solidFill>
                  <a:srgbClr val="202122"/>
                </a:solidFill>
                <a:effectLst/>
                <a:latin typeface="Arial" panose="020B0604020202020204" pitchFamily="34" charset="0"/>
              </a:rPr>
              <a:t>。</a:t>
            </a:r>
            <a:endParaRPr lang="en-US" altLang="zh-TW" sz="1200" b="0" i="0">
              <a:solidFill>
                <a:srgbClr val="202122"/>
              </a:solidFill>
              <a:effectLst/>
              <a:latin typeface="Arial" panose="020B0604020202020204" pitchFamily="34" charset="0"/>
            </a:endParaRPr>
          </a:p>
          <a:p>
            <a:pPr marL="171450" indent="-171450">
              <a:buFont typeface="Arial" panose="020B0604020202020204" pitchFamily="34" charset="0"/>
              <a:buChar char="•"/>
            </a:pPr>
            <a:r>
              <a:rPr lang="zh-TW" altLang="en-US" sz="1200" b="0" i="0">
                <a:solidFill>
                  <a:srgbClr val="161616"/>
                </a:solidFill>
                <a:effectLst/>
                <a:latin typeface="Segoe UI" panose="020B0502040204020203" pitchFamily="34" charset="0"/>
              </a:rPr>
              <a:t>有用的解決方案是在慣用的架構中訓練模型一次，然後將模型匯出或轉換成 </a:t>
            </a:r>
            <a:r>
              <a:rPr lang="en-US" altLang="zh-TW" sz="1200" b="0" i="0">
                <a:solidFill>
                  <a:srgbClr val="161616"/>
                </a:solidFill>
                <a:effectLst/>
                <a:latin typeface="Segoe UI" panose="020B0502040204020203" pitchFamily="34" charset="0"/>
              </a:rPr>
              <a:t>ONNX</a:t>
            </a:r>
            <a:r>
              <a:rPr lang="zh-TW" altLang="en-US" sz="1200" b="0" i="0">
                <a:solidFill>
                  <a:srgbClr val="161616"/>
                </a:solidFill>
                <a:effectLst/>
                <a:latin typeface="Segoe UI" panose="020B0502040204020203" pitchFamily="34" charset="0"/>
              </a:rPr>
              <a:t>，以便它可以在</a:t>
            </a:r>
            <a:r>
              <a:rPr lang="zh-TW" altLang="en-US" sz="1200" b="0" i="0">
                <a:solidFill>
                  <a:srgbClr val="0070C0"/>
                </a:solidFill>
                <a:effectLst/>
                <a:latin typeface="Segoe UI" panose="020B0502040204020203" pitchFamily="34" charset="0"/>
              </a:rPr>
              <a:t>雲端或邊緣</a:t>
            </a:r>
            <a:r>
              <a:rPr lang="zh-TW" altLang="en-US" sz="1200" b="0" i="0">
                <a:solidFill>
                  <a:srgbClr val="161616"/>
                </a:solidFill>
                <a:effectLst/>
                <a:latin typeface="Segoe UI" panose="020B0502040204020203" pitchFamily="34" charset="0"/>
              </a:rPr>
              <a:t>的任何位置執行。 </a:t>
            </a:r>
            <a:endParaRPr lang="en-US" altLang="zh-TW" sz="1200" b="0" i="0">
              <a:solidFill>
                <a:srgbClr val="161616"/>
              </a:solidFill>
              <a:effectLst/>
              <a:latin typeface="Segoe UI" panose="020B0502040204020203" pitchFamily="34" charset="0"/>
            </a:endParaRPr>
          </a:p>
          <a:p>
            <a:pPr marL="171450" indent="-171450">
              <a:buFont typeface="Arial" panose="020B0604020202020204" pitchFamily="34" charset="0"/>
              <a:buChar char="•"/>
            </a:pPr>
            <a:r>
              <a:rPr lang="en-US" altLang="zh-TW" sz="1200" b="0" i="0">
                <a:solidFill>
                  <a:srgbClr val="161616"/>
                </a:solidFill>
                <a:effectLst/>
                <a:latin typeface="Segoe UI" panose="020B0502040204020203" pitchFamily="34" charset="0"/>
              </a:rPr>
              <a:t>Microsoft </a:t>
            </a:r>
            <a:r>
              <a:rPr lang="zh-TW" altLang="en-US" sz="1200" b="0" i="0">
                <a:solidFill>
                  <a:srgbClr val="161616"/>
                </a:solidFill>
                <a:effectLst/>
                <a:latin typeface="Segoe UI" panose="020B0502040204020203" pitchFamily="34" charset="0"/>
              </a:rPr>
              <a:t>和一群合作夥伴共同建立了 </a:t>
            </a:r>
            <a:r>
              <a:rPr lang="en-US" altLang="zh-TW" sz="1200" b="0" i="0">
                <a:solidFill>
                  <a:srgbClr val="161616"/>
                </a:solidFill>
                <a:effectLst/>
                <a:latin typeface="Segoe UI" panose="020B0502040204020203" pitchFamily="34" charset="0"/>
              </a:rPr>
              <a:t>ONNX </a:t>
            </a:r>
            <a:r>
              <a:rPr lang="zh-TW" altLang="en-US" sz="1200" b="0" i="0">
                <a:solidFill>
                  <a:srgbClr val="161616"/>
                </a:solidFill>
                <a:effectLst/>
                <a:latin typeface="Segoe UI" panose="020B0502040204020203" pitchFamily="34" charset="0"/>
              </a:rPr>
              <a:t>來作為呈現機器學習模型的開放標準。 您可以將模型從 </a:t>
            </a:r>
            <a:r>
              <a:rPr lang="zh-TW" altLang="en-US" sz="1200" b="0" i="0" u="none" strike="noStrike">
                <a:effectLst/>
                <a:latin typeface="Segoe UI" panose="020B0502040204020203" pitchFamily="34" charset="0"/>
                <a:hlinkClick r:id="rId13"/>
              </a:rPr>
              <a:t>許多架構</a:t>
            </a:r>
            <a:r>
              <a:rPr lang="zh-TW" altLang="en-US" sz="1200" b="0" i="0">
                <a:solidFill>
                  <a:srgbClr val="161616"/>
                </a:solidFill>
                <a:effectLst/>
                <a:latin typeface="Segoe UI" panose="020B0502040204020203" pitchFamily="34" charset="0"/>
              </a:rPr>
              <a:t> 匯出或轉換成標準 </a:t>
            </a:r>
            <a:r>
              <a:rPr lang="en-US" altLang="zh-TW" sz="1200" b="0" i="0">
                <a:solidFill>
                  <a:srgbClr val="161616"/>
                </a:solidFill>
                <a:effectLst/>
                <a:latin typeface="Segoe UI" panose="020B0502040204020203" pitchFamily="34" charset="0"/>
              </a:rPr>
              <a:t>ONNX </a:t>
            </a:r>
            <a:r>
              <a:rPr lang="zh-TW" altLang="en-US" sz="1200" b="0" i="0">
                <a:solidFill>
                  <a:srgbClr val="161616"/>
                </a:solidFill>
                <a:effectLst/>
                <a:latin typeface="Segoe UI" panose="020B0502040204020203" pitchFamily="34" charset="0"/>
              </a:rPr>
              <a:t>格式。 </a:t>
            </a:r>
            <a:endParaRPr lang="en-US" altLang="zh-TW" sz="1200" b="0" i="0">
              <a:solidFill>
                <a:srgbClr val="161616"/>
              </a:solidFill>
              <a:effectLst/>
              <a:latin typeface="Segoe UI" panose="020B0502040204020203" pitchFamily="34" charset="0"/>
            </a:endParaRPr>
          </a:p>
          <a:p>
            <a:pPr marL="171450" indent="-171450">
              <a:buFont typeface="Arial" panose="020B0604020202020204" pitchFamily="34" charset="0"/>
              <a:buChar char="•"/>
            </a:pPr>
            <a:r>
              <a:rPr lang="zh-TW" altLang="en-US" sz="1200" b="0" i="0">
                <a:solidFill>
                  <a:srgbClr val="161616"/>
                </a:solidFill>
                <a:effectLst/>
                <a:latin typeface="Segoe UI" panose="020B0502040204020203" pitchFamily="34" charset="0"/>
              </a:rPr>
              <a:t>支持的架構包括 </a:t>
            </a:r>
            <a:r>
              <a:rPr lang="en-US" altLang="zh-TW" sz="1200" i="0">
                <a:solidFill>
                  <a:srgbClr val="161616"/>
                </a:solidFill>
                <a:effectLst/>
                <a:latin typeface="Segoe UI" panose="020B0502040204020203" pitchFamily="34" charset="0"/>
              </a:rPr>
              <a:t>TensorFlow</a:t>
            </a:r>
            <a:r>
              <a:rPr lang="zh-TW" altLang="en-US" sz="1200" i="0">
                <a:solidFill>
                  <a:srgbClr val="161616"/>
                </a:solidFill>
                <a:effectLst/>
                <a:latin typeface="Segoe UI" panose="020B0502040204020203" pitchFamily="34" charset="0"/>
              </a:rPr>
              <a:t>、</a:t>
            </a:r>
            <a:r>
              <a:rPr lang="en-US" altLang="zh-TW" sz="1200" i="0">
                <a:solidFill>
                  <a:srgbClr val="161616"/>
                </a:solidFill>
                <a:effectLst/>
                <a:latin typeface="Segoe UI" panose="020B0502040204020203" pitchFamily="34" charset="0"/>
              </a:rPr>
              <a:t>PyTorch</a:t>
            </a:r>
            <a:r>
              <a:rPr lang="zh-TW" altLang="en-US" sz="1200" i="0">
                <a:solidFill>
                  <a:srgbClr val="161616"/>
                </a:solidFill>
                <a:effectLst/>
                <a:latin typeface="Segoe UI" panose="020B0502040204020203" pitchFamily="34" charset="0"/>
              </a:rPr>
              <a:t>、</a:t>
            </a:r>
            <a:r>
              <a:rPr lang="en-US" altLang="zh-TW" sz="1200" i="0">
                <a:solidFill>
                  <a:srgbClr val="161616"/>
                </a:solidFill>
                <a:effectLst/>
                <a:latin typeface="Segoe UI" panose="020B0502040204020203" pitchFamily="34" charset="0"/>
              </a:rPr>
              <a:t>scikit-learn</a:t>
            </a:r>
            <a:r>
              <a:rPr lang="zh-TW" altLang="en-US" sz="1200" i="0">
                <a:solidFill>
                  <a:srgbClr val="161616"/>
                </a:solidFill>
                <a:effectLst/>
                <a:latin typeface="Segoe UI" panose="020B0502040204020203" pitchFamily="34" charset="0"/>
              </a:rPr>
              <a:t>、</a:t>
            </a:r>
            <a:r>
              <a:rPr lang="en-US" altLang="zh-TW" sz="1200" i="0">
                <a:solidFill>
                  <a:srgbClr val="161616"/>
                </a:solidFill>
                <a:effectLst/>
                <a:latin typeface="Segoe UI" panose="020B0502040204020203" pitchFamily="34" charset="0"/>
              </a:rPr>
              <a:t>Keras</a:t>
            </a:r>
            <a:r>
              <a:rPr lang="zh-TW" altLang="en-US" sz="1200" i="0">
                <a:solidFill>
                  <a:srgbClr val="161616"/>
                </a:solidFill>
                <a:effectLst/>
                <a:latin typeface="Segoe UI" panose="020B0502040204020203" pitchFamily="34" charset="0"/>
              </a:rPr>
              <a:t>、</a:t>
            </a:r>
            <a:r>
              <a:rPr lang="en-US" altLang="zh-TW" sz="1200" i="0">
                <a:solidFill>
                  <a:srgbClr val="161616"/>
                </a:solidFill>
                <a:effectLst/>
                <a:latin typeface="Segoe UI" panose="020B0502040204020203" pitchFamily="34" charset="0"/>
              </a:rPr>
              <a:t>Chainer</a:t>
            </a:r>
            <a:r>
              <a:rPr lang="zh-TW" altLang="en-US" sz="1200" i="0">
                <a:solidFill>
                  <a:srgbClr val="161616"/>
                </a:solidFill>
                <a:effectLst/>
                <a:latin typeface="Segoe UI" panose="020B0502040204020203" pitchFamily="34" charset="0"/>
              </a:rPr>
              <a:t>、</a:t>
            </a:r>
            <a:r>
              <a:rPr lang="en-US" altLang="zh-TW" sz="1200" i="0">
                <a:solidFill>
                  <a:srgbClr val="161616"/>
                </a:solidFill>
                <a:effectLst/>
                <a:latin typeface="Segoe UI" panose="020B0502040204020203" pitchFamily="34" charset="0"/>
              </a:rPr>
              <a:t>MXNet </a:t>
            </a:r>
            <a:r>
              <a:rPr lang="zh-TW" altLang="en-US" sz="1200" b="0" i="0">
                <a:solidFill>
                  <a:srgbClr val="161616"/>
                </a:solidFill>
                <a:effectLst/>
                <a:latin typeface="Segoe UI" panose="020B0502040204020203" pitchFamily="34" charset="0"/>
              </a:rPr>
              <a:t>和 </a:t>
            </a:r>
            <a:r>
              <a:rPr lang="en-US" altLang="zh-TW" sz="1200" i="0">
                <a:solidFill>
                  <a:srgbClr val="161616"/>
                </a:solidFill>
                <a:effectLst/>
                <a:latin typeface="Segoe UI" panose="020B0502040204020203" pitchFamily="34" charset="0"/>
              </a:rPr>
              <a:t>MATLAB</a:t>
            </a:r>
            <a:r>
              <a:rPr lang="zh-TW" altLang="en-US" sz="1200" b="0" i="0">
                <a:solidFill>
                  <a:srgbClr val="161616"/>
                </a:solidFill>
                <a:effectLst/>
                <a:latin typeface="Segoe UI" panose="020B0502040204020203" pitchFamily="34" charset="0"/>
              </a:rPr>
              <a:t>。 您可以在各種平台和裝置上，以 </a:t>
            </a:r>
            <a:r>
              <a:rPr lang="en-US" altLang="zh-TW" sz="1200" b="0" i="0">
                <a:solidFill>
                  <a:srgbClr val="161616"/>
                </a:solidFill>
                <a:effectLst/>
                <a:latin typeface="Segoe UI" panose="020B0502040204020203" pitchFamily="34" charset="0"/>
              </a:rPr>
              <a:t>ONNX </a:t>
            </a:r>
            <a:r>
              <a:rPr lang="zh-TW" altLang="en-US" sz="1200" b="0" i="0">
                <a:solidFill>
                  <a:srgbClr val="161616"/>
                </a:solidFill>
                <a:effectLst/>
                <a:latin typeface="Segoe UI" panose="020B0502040204020203" pitchFamily="34" charset="0"/>
              </a:rPr>
              <a:t>格式執行模型。</a:t>
            </a:r>
            <a:endParaRPr lang="en-US" altLang="zh-TW" sz="1200" b="0" i="0">
              <a:solidFill>
                <a:srgbClr val="161616"/>
              </a:solidFill>
              <a:effectLst/>
              <a:latin typeface="Segoe UI" panose="020B0502040204020203" pitchFamily="34" charset="0"/>
            </a:endParaRPr>
          </a:p>
          <a:p>
            <a:endParaRPr lang="en-US" altLang="zh-TW" sz="12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endParaRPr lang="en-US" altLang="zh-TW" sz="1400" b="0">
              <a:solidFill>
                <a:srgbClr val="161616"/>
              </a:solidFill>
              <a:effectLst/>
              <a:latin typeface="Segoe UI" panose="020B0502040204020203" pitchFamily="34" charset="0"/>
            </a:endParaRPr>
          </a:p>
          <a:p>
            <a:pPr algn="l">
              <a:spcBef>
                <a:spcPts val="2400"/>
              </a:spcBef>
              <a:spcAft>
                <a:spcPts val="900"/>
              </a:spcAft>
            </a:pPr>
            <a:r>
              <a:rPr lang="en-US" altLang="zh-TW" sz="1100" b="1" i="0">
                <a:solidFill>
                  <a:srgbClr val="161616"/>
                </a:solidFill>
                <a:effectLst/>
                <a:latin typeface="Segoe UI" panose="020B0502040204020203" pitchFamily="34" charset="0"/>
              </a:rPr>
              <a:t>ONNX Runtime:  </a:t>
            </a:r>
            <a:r>
              <a:rPr lang="en-US" altLang="zh-TW" sz="1100" b="0" i="0" u="none" strike="noStrike">
                <a:solidFill>
                  <a:srgbClr val="161616"/>
                </a:solidFill>
                <a:effectLst/>
                <a:latin typeface="Segoe UI" panose="020B0502040204020203" pitchFamily="34" charset="0"/>
                <a:hlinkClick r:id="rId14"/>
              </a:rPr>
              <a:t>ONNX Runtime</a:t>
            </a:r>
            <a:r>
              <a:rPr lang="zh-TW" altLang="en-US" sz="1100" b="0" i="0">
                <a:solidFill>
                  <a:srgbClr val="161616"/>
                </a:solidFill>
                <a:effectLst/>
                <a:latin typeface="Segoe UI" panose="020B0502040204020203" pitchFamily="34" charset="0"/>
              </a:rPr>
              <a:t> 是高效能的推斷引擎，可將 </a:t>
            </a:r>
            <a:r>
              <a:rPr lang="en-US" altLang="zh-TW" sz="1100" b="0" i="0">
                <a:solidFill>
                  <a:srgbClr val="161616"/>
                </a:solidFill>
                <a:effectLst/>
                <a:latin typeface="Segoe UI" panose="020B0502040204020203" pitchFamily="34" charset="0"/>
              </a:rPr>
              <a:t>ONNX </a:t>
            </a:r>
            <a:r>
              <a:rPr lang="zh-TW" altLang="en-US" sz="1100" b="0" i="0">
                <a:solidFill>
                  <a:srgbClr val="161616"/>
                </a:solidFill>
                <a:effectLst/>
                <a:latin typeface="Segoe UI" panose="020B0502040204020203" pitchFamily="34" charset="0"/>
              </a:rPr>
              <a:t>模型部署到生產環境。 </a:t>
            </a:r>
            <a:r>
              <a:rPr lang="en-US" altLang="zh-TW" sz="1100" b="0" i="0">
                <a:solidFill>
                  <a:srgbClr val="161616"/>
                </a:solidFill>
                <a:effectLst/>
                <a:latin typeface="Segoe UI" panose="020B0502040204020203" pitchFamily="34" charset="0"/>
              </a:rPr>
              <a:t>ONNX </a:t>
            </a:r>
            <a:r>
              <a:rPr lang="zh-TW" altLang="en-US" sz="1100" b="0" i="0">
                <a:solidFill>
                  <a:srgbClr val="161616"/>
                </a:solidFill>
                <a:effectLst/>
                <a:latin typeface="Segoe UI" panose="020B0502040204020203" pitchFamily="34" charset="0"/>
              </a:rPr>
              <a:t>運行時間已針對雲端和邊緣優化，可在</a:t>
            </a:r>
            <a:r>
              <a:rPr lang="en-US" altLang="zh-TW" sz="1100" b="0" i="0">
                <a:solidFill>
                  <a:srgbClr val="161616"/>
                </a:solidFill>
                <a:effectLst/>
                <a:latin typeface="Segoe UI" panose="020B0502040204020203" pitchFamily="34" charset="0"/>
              </a:rPr>
              <a:t>Linux</a:t>
            </a:r>
            <a:r>
              <a:rPr lang="zh-TW" altLang="en-US" sz="1100" b="0" i="0">
                <a:solidFill>
                  <a:srgbClr val="161616"/>
                </a:solidFill>
                <a:effectLst/>
                <a:latin typeface="Segoe UI" panose="020B0502040204020203" pitchFamily="34" charset="0"/>
              </a:rPr>
              <a:t>、</a:t>
            </a:r>
            <a:r>
              <a:rPr lang="en-US" altLang="zh-TW" sz="1100" b="0" i="0">
                <a:solidFill>
                  <a:srgbClr val="161616"/>
                </a:solidFill>
                <a:effectLst/>
                <a:latin typeface="Segoe UI" panose="020B0502040204020203" pitchFamily="34" charset="0"/>
              </a:rPr>
              <a:t>Windows</a:t>
            </a:r>
            <a:r>
              <a:rPr lang="zh-TW" altLang="en-US" sz="1100" b="0" i="0">
                <a:solidFill>
                  <a:srgbClr val="161616"/>
                </a:solidFill>
                <a:effectLst/>
                <a:latin typeface="Segoe UI" panose="020B0502040204020203" pitchFamily="34" charset="0"/>
              </a:rPr>
              <a:t>和</a:t>
            </a:r>
            <a:r>
              <a:rPr lang="en-US" altLang="zh-TW" sz="1100" b="0" i="0">
                <a:solidFill>
                  <a:srgbClr val="161616"/>
                </a:solidFill>
                <a:effectLst/>
                <a:latin typeface="Segoe UI" panose="020B0502040204020203" pitchFamily="34" charset="0"/>
              </a:rPr>
              <a:t>macOS</a:t>
            </a:r>
            <a:r>
              <a:rPr lang="zh-TW" altLang="en-US" sz="1100" b="0" i="0">
                <a:solidFill>
                  <a:srgbClr val="161616"/>
                </a:solidFill>
                <a:effectLst/>
                <a:latin typeface="Segoe UI" panose="020B0502040204020203" pitchFamily="34" charset="0"/>
              </a:rPr>
              <a:t>上運作。 </a:t>
            </a:r>
            <a:r>
              <a:rPr lang="en-US" altLang="zh-TW" sz="1100" b="0" i="0">
                <a:solidFill>
                  <a:srgbClr val="161616"/>
                </a:solidFill>
                <a:effectLst/>
                <a:latin typeface="Segoe UI" panose="020B0502040204020203" pitchFamily="34" charset="0"/>
              </a:rPr>
              <a:t>ONNX </a:t>
            </a:r>
            <a:r>
              <a:rPr lang="zh-TW" altLang="en-US" sz="1100" b="0" i="0">
                <a:solidFill>
                  <a:srgbClr val="161616"/>
                </a:solidFill>
                <a:effectLst/>
                <a:latin typeface="Segoe UI" panose="020B0502040204020203" pitchFamily="34" charset="0"/>
              </a:rPr>
              <a:t>是以 </a:t>
            </a:r>
            <a:r>
              <a:rPr lang="en-US" altLang="zh-TW" sz="1100" b="0" i="0">
                <a:solidFill>
                  <a:srgbClr val="161616"/>
                </a:solidFill>
                <a:effectLst/>
                <a:latin typeface="Segoe UI" panose="020B0502040204020203" pitchFamily="34" charset="0"/>
              </a:rPr>
              <a:t>C++ </a:t>
            </a:r>
            <a:r>
              <a:rPr lang="zh-TW" altLang="en-US" sz="1100" b="0" i="0">
                <a:solidFill>
                  <a:srgbClr val="161616"/>
                </a:solidFill>
                <a:effectLst/>
                <a:latin typeface="Segoe UI" panose="020B0502040204020203" pitchFamily="34" charset="0"/>
              </a:rPr>
              <a:t>撰寫，但也具有 </a:t>
            </a:r>
            <a:r>
              <a:rPr lang="en-US" altLang="zh-TW" sz="1100" b="0" i="0">
                <a:solidFill>
                  <a:srgbClr val="161616"/>
                </a:solidFill>
                <a:effectLst/>
                <a:latin typeface="Segoe UI" panose="020B0502040204020203" pitchFamily="34" charset="0"/>
              </a:rPr>
              <a:t>C</a:t>
            </a:r>
            <a:r>
              <a:rPr lang="zh-TW" altLang="en-US" sz="1100" b="0" i="0">
                <a:solidFill>
                  <a:srgbClr val="161616"/>
                </a:solidFill>
                <a:effectLst/>
                <a:latin typeface="Segoe UI" panose="020B0502040204020203" pitchFamily="34" charset="0"/>
              </a:rPr>
              <a:t>、</a:t>
            </a:r>
            <a:r>
              <a:rPr lang="en-US" altLang="zh-TW" sz="1100" b="0" i="0">
                <a:solidFill>
                  <a:srgbClr val="161616"/>
                </a:solidFill>
                <a:effectLst/>
                <a:latin typeface="Segoe UI" panose="020B0502040204020203" pitchFamily="34" charset="0"/>
              </a:rPr>
              <a:t>Python</a:t>
            </a:r>
            <a:r>
              <a:rPr lang="zh-TW" altLang="en-US" sz="1100" b="0" i="0">
                <a:solidFill>
                  <a:srgbClr val="161616"/>
                </a:solidFill>
                <a:effectLst/>
                <a:latin typeface="Segoe UI" panose="020B0502040204020203" pitchFamily="34" charset="0"/>
              </a:rPr>
              <a:t>、</a:t>
            </a:r>
            <a:r>
              <a:rPr lang="en-US" altLang="zh-TW" sz="1100" b="0" i="0">
                <a:solidFill>
                  <a:srgbClr val="161616"/>
                </a:solidFill>
                <a:effectLst/>
                <a:latin typeface="Segoe UI" panose="020B0502040204020203" pitchFamily="34" charset="0"/>
              </a:rPr>
              <a:t>C#</a:t>
            </a:r>
            <a:r>
              <a:rPr lang="zh-TW" altLang="en-US" sz="1100" b="0" i="0">
                <a:solidFill>
                  <a:srgbClr val="161616"/>
                </a:solidFill>
                <a:effectLst/>
                <a:latin typeface="Segoe UI" panose="020B0502040204020203" pitchFamily="34" charset="0"/>
              </a:rPr>
              <a:t>、</a:t>
            </a:r>
            <a:r>
              <a:rPr lang="en-US" altLang="zh-TW" sz="1100" b="0" i="0">
                <a:solidFill>
                  <a:srgbClr val="161616"/>
                </a:solidFill>
                <a:effectLst/>
                <a:latin typeface="Segoe UI" panose="020B0502040204020203" pitchFamily="34" charset="0"/>
              </a:rPr>
              <a:t>Java </a:t>
            </a:r>
            <a:r>
              <a:rPr lang="zh-TW" altLang="en-US" sz="1100" b="0" i="0">
                <a:solidFill>
                  <a:srgbClr val="161616"/>
                </a:solidFill>
                <a:effectLst/>
                <a:latin typeface="Segoe UI" panose="020B0502040204020203" pitchFamily="34" charset="0"/>
              </a:rPr>
              <a:t>和 </a:t>
            </a:r>
            <a:r>
              <a:rPr lang="en-US" altLang="zh-TW" sz="1100" b="0" i="0">
                <a:solidFill>
                  <a:srgbClr val="161616"/>
                </a:solidFill>
                <a:effectLst/>
                <a:latin typeface="Segoe UI" panose="020B0502040204020203" pitchFamily="34" charset="0"/>
              </a:rPr>
              <a:t>JavaScript </a:t>
            </a:r>
            <a:r>
              <a:rPr lang="zh-TW" altLang="en-US" sz="1100" b="0" i="0">
                <a:solidFill>
                  <a:srgbClr val="161616"/>
                </a:solidFill>
                <a:effectLst/>
                <a:latin typeface="Segoe UI" panose="020B0502040204020203" pitchFamily="34" charset="0"/>
              </a:rPr>
              <a:t>（</a:t>
            </a:r>
            <a:r>
              <a:rPr lang="en-US" altLang="zh-TW" sz="1100" b="0" i="0">
                <a:solidFill>
                  <a:srgbClr val="161616"/>
                </a:solidFill>
                <a:effectLst/>
                <a:latin typeface="Segoe UI" panose="020B0502040204020203" pitchFamily="34" charset="0"/>
              </a:rPr>
              <a:t>Node.js</a:t>
            </a:r>
            <a:r>
              <a:rPr lang="zh-TW" altLang="en-US" sz="1100" b="0" i="0">
                <a:solidFill>
                  <a:srgbClr val="161616"/>
                </a:solidFill>
                <a:effectLst/>
                <a:latin typeface="Segoe UI" panose="020B0502040204020203" pitchFamily="34" charset="0"/>
              </a:rPr>
              <a:t>） </a:t>
            </a:r>
            <a:r>
              <a:rPr lang="en-US" altLang="zh-TW" sz="1100" b="0" i="0">
                <a:solidFill>
                  <a:srgbClr val="161616"/>
                </a:solidFill>
                <a:effectLst/>
                <a:latin typeface="Segoe UI" panose="020B0502040204020203" pitchFamily="34" charset="0"/>
              </a:rPr>
              <a:t>API</a:t>
            </a:r>
            <a:r>
              <a:rPr lang="zh-TW" altLang="en-US" sz="1100" b="0" i="0">
                <a:solidFill>
                  <a:srgbClr val="161616"/>
                </a:solidFill>
                <a:effectLst/>
                <a:latin typeface="Segoe UI" panose="020B0502040204020203" pitchFamily="34" charset="0"/>
              </a:rPr>
              <a:t>，以在這些環境中使用。</a:t>
            </a:r>
          </a:p>
          <a:p>
            <a:pPr algn="l"/>
            <a:r>
              <a:rPr lang="en-US" altLang="zh-TW" sz="1100" b="0" i="0">
                <a:solidFill>
                  <a:srgbClr val="161616"/>
                </a:solidFill>
                <a:effectLst/>
                <a:latin typeface="Segoe UI" panose="020B0502040204020203" pitchFamily="34" charset="0"/>
              </a:rPr>
              <a:t>ONNX Runtime </a:t>
            </a:r>
            <a:r>
              <a:rPr lang="zh-TW" altLang="en-US" sz="1100" b="0" i="0">
                <a:solidFill>
                  <a:srgbClr val="161616"/>
                </a:solidFill>
                <a:effectLst/>
                <a:latin typeface="Segoe UI" panose="020B0502040204020203" pitchFamily="34" charset="0"/>
              </a:rPr>
              <a:t>同時支援深度神經網路 </a:t>
            </a:r>
            <a:r>
              <a:rPr lang="en-US" altLang="zh-TW" sz="1100" b="0" i="0">
                <a:solidFill>
                  <a:srgbClr val="161616"/>
                </a:solidFill>
                <a:effectLst/>
                <a:latin typeface="Segoe UI" panose="020B0502040204020203" pitchFamily="34" charset="0"/>
              </a:rPr>
              <a:t>(DNN) </a:t>
            </a:r>
            <a:r>
              <a:rPr lang="zh-TW" altLang="en-US" sz="1100" b="0" i="0">
                <a:solidFill>
                  <a:srgbClr val="161616"/>
                </a:solidFill>
                <a:effectLst/>
                <a:latin typeface="Segoe UI" panose="020B0502040204020203" pitchFamily="34" charset="0"/>
              </a:rPr>
              <a:t>和傳統機器學習模型，並與不同硬體上的加速器整合，例如 </a:t>
            </a:r>
            <a:r>
              <a:rPr lang="en-US" altLang="zh-TW" sz="1100" b="0" i="0">
                <a:solidFill>
                  <a:srgbClr val="161616"/>
                </a:solidFill>
                <a:effectLst/>
                <a:latin typeface="Segoe UI" panose="020B0502040204020203" pitchFamily="34" charset="0"/>
              </a:rPr>
              <a:t>Nvidia GPU </a:t>
            </a:r>
            <a:r>
              <a:rPr lang="zh-TW" altLang="en-US" sz="1100" b="0" i="0">
                <a:solidFill>
                  <a:srgbClr val="161616"/>
                </a:solidFill>
                <a:effectLst/>
                <a:latin typeface="Segoe UI" panose="020B0502040204020203" pitchFamily="34" charset="0"/>
              </a:rPr>
              <a:t>上的 </a:t>
            </a:r>
            <a:r>
              <a:rPr lang="en-US" altLang="zh-TW" sz="1100" b="0" i="0">
                <a:solidFill>
                  <a:srgbClr val="161616"/>
                </a:solidFill>
                <a:effectLst/>
                <a:latin typeface="Segoe UI" panose="020B0502040204020203" pitchFamily="34" charset="0"/>
              </a:rPr>
              <a:t>TensorRT</a:t>
            </a:r>
            <a:r>
              <a:rPr lang="zh-TW" altLang="en-US" sz="1100" b="0" i="0">
                <a:solidFill>
                  <a:srgbClr val="161616"/>
                </a:solidFill>
                <a:effectLst/>
                <a:latin typeface="Segoe UI" panose="020B0502040204020203" pitchFamily="34" charset="0"/>
              </a:rPr>
              <a:t>、</a:t>
            </a:r>
            <a:r>
              <a:rPr lang="en-US" altLang="zh-TW" sz="1100" b="0" i="0">
                <a:solidFill>
                  <a:srgbClr val="161616"/>
                </a:solidFill>
                <a:effectLst/>
                <a:latin typeface="Segoe UI" panose="020B0502040204020203" pitchFamily="34" charset="0"/>
              </a:rPr>
              <a:t>Intel </a:t>
            </a:r>
            <a:r>
              <a:rPr lang="zh-TW" altLang="en-US" sz="1100" b="0" i="0">
                <a:solidFill>
                  <a:srgbClr val="161616"/>
                </a:solidFill>
                <a:effectLst/>
                <a:latin typeface="Segoe UI" panose="020B0502040204020203" pitchFamily="34" charset="0"/>
              </a:rPr>
              <a:t>處理器上的 </a:t>
            </a:r>
            <a:r>
              <a:rPr lang="en-US" altLang="zh-TW" sz="1100" b="0" i="0">
                <a:solidFill>
                  <a:srgbClr val="161616"/>
                </a:solidFill>
                <a:effectLst/>
                <a:latin typeface="Segoe UI" panose="020B0502040204020203" pitchFamily="34" charset="0"/>
              </a:rPr>
              <a:t>OpenVINO </a:t>
            </a:r>
            <a:r>
              <a:rPr lang="zh-TW" altLang="en-US" sz="1100" b="0" i="0">
                <a:solidFill>
                  <a:srgbClr val="161616"/>
                </a:solidFill>
                <a:effectLst/>
                <a:latin typeface="Segoe UI" panose="020B0502040204020203" pitchFamily="34" charset="0"/>
              </a:rPr>
              <a:t>和 </a:t>
            </a:r>
            <a:r>
              <a:rPr lang="en-US" altLang="zh-TW" sz="1100" b="0" i="0">
                <a:solidFill>
                  <a:srgbClr val="161616"/>
                </a:solidFill>
                <a:effectLst/>
                <a:latin typeface="Segoe UI" panose="020B0502040204020203" pitchFamily="34" charset="0"/>
              </a:rPr>
              <a:t>Windows </a:t>
            </a:r>
            <a:r>
              <a:rPr lang="zh-TW" altLang="en-US" sz="1100" b="0" i="0">
                <a:solidFill>
                  <a:srgbClr val="161616"/>
                </a:solidFill>
                <a:effectLst/>
                <a:latin typeface="Segoe UI" panose="020B0502040204020203" pitchFamily="34" charset="0"/>
              </a:rPr>
              <a:t>上的 </a:t>
            </a:r>
            <a:r>
              <a:rPr lang="en-US" altLang="zh-TW" sz="1100" b="0" i="0">
                <a:solidFill>
                  <a:srgbClr val="161616"/>
                </a:solidFill>
                <a:effectLst/>
                <a:latin typeface="Segoe UI" panose="020B0502040204020203" pitchFamily="34" charset="0"/>
              </a:rPr>
              <a:t>DirectML</a:t>
            </a:r>
            <a:r>
              <a:rPr lang="zh-TW" altLang="en-US" sz="1100" b="0" i="0">
                <a:solidFill>
                  <a:srgbClr val="161616"/>
                </a:solidFill>
                <a:effectLst/>
                <a:latin typeface="Segoe UI" panose="020B0502040204020203" pitchFamily="34" charset="0"/>
              </a:rPr>
              <a:t>。 藉由使用 </a:t>
            </a:r>
            <a:r>
              <a:rPr lang="en-US" altLang="zh-TW" sz="1100" b="0" i="0">
                <a:solidFill>
                  <a:srgbClr val="161616"/>
                </a:solidFill>
                <a:effectLst/>
                <a:latin typeface="Segoe UI" panose="020B0502040204020203" pitchFamily="34" charset="0"/>
              </a:rPr>
              <a:t>ONNX </a:t>
            </a:r>
            <a:r>
              <a:rPr lang="zh-TW" altLang="en-US" sz="1100" b="0" i="0">
                <a:solidFill>
                  <a:srgbClr val="161616"/>
                </a:solidFill>
                <a:effectLst/>
                <a:latin typeface="Segoe UI" panose="020B0502040204020203" pitchFamily="34" charset="0"/>
              </a:rPr>
              <a:t>運行時間，您可以受益於廣泛的生產等級優化、測試和持續改善。</a:t>
            </a:r>
          </a:p>
          <a:p>
            <a:pPr algn="l"/>
            <a:r>
              <a:rPr lang="en-US" altLang="zh-TW" sz="1100" b="0" i="0">
                <a:solidFill>
                  <a:srgbClr val="161616"/>
                </a:solidFill>
                <a:effectLst/>
                <a:latin typeface="Segoe UI" panose="020B0502040204020203" pitchFamily="34" charset="0"/>
              </a:rPr>
              <a:t> </a:t>
            </a:r>
            <a:endParaRPr lang="zh-TW" altLang="en-US" sz="1100" b="0" i="0">
              <a:solidFill>
                <a:srgbClr val="161616"/>
              </a:solidFill>
              <a:effectLst/>
              <a:latin typeface="Segoe UI" panose="020B0502040204020203" pitchFamily="34" charset="0"/>
            </a:endParaRPr>
          </a:p>
          <a:p>
            <a:endParaRPr lang="zh-TW" altLang="en-US" sz="1400"/>
          </a:p>
        </p:txBody>
      </p:sp>
      <p:pic>
        <p:nvPicPr>
          <p:cNvPr id="4" name="圖片 3">
            <a:extLst>
              <a:ext uri="{FF2B5EF4-FFF2-40B4-BE49-F238E27FC236}">
                <a16:creationId xmlns:a16="http://schemas.microsoft.com/office/drawing/2014/main" id="{9A17B57A-6C6C-86E2-35F2-6B9FF73298D5}"/>
              </a:ext>
            </a:extLst>
          </p:cNvPr>
          <p:cNvPicPr>
            <a:picLocks noChangeAspect="1"/>
          </p:cNvPicPr>
          <p:nvPr/>
        </p:nvPicPr>
        <p:blipFill>
          <a:blip r:embed="rId15"/>
          <a:stretch>
            <a:fillRect/>
          </a:stretch>
        </p:blipFill>
        <p:spPr>
          <a:xfrm>
            <a:off x="2339752" y="2276872"/>
            <a:ext cx="6147556" cy="2962343"/>
          </a:xfrm>
          <a:prstGeom prst="rect">
            <a:avLst/>
          </a:prstGeom>
        </p:spPr>
      </p:pic>
      <p:sp>
        <p:nvSpPr>
          <p:cNvPr id="6" name="文字方塊 5">
            <a:extLst>
              <a:ext uri="{FF2B5EF4-FFF2-40B4-BE49-F238E27FC236}">
                <a16:creationId xmlns:a16="http://schemas.microsoft.com/office/drawing/2014/main" id="{787E3AED-CCAC-F140-9153-AD9E43144C4F}"/>
              </a:ext>
            </a:extLst>
          </p:cNvPr>
          <p:cNvSpPr txBox="1"/>
          <p:nvPr/>
        </p:nvSpPr>
        <p:spPr>
          <a:xfrm>
            <a:off x="6858000" y="237002"/>
            <a:ext cx="2112209" cy="369332"/>
          </a:xfrm>
          <a:prstGeom prst="rect">
            <a:avLst/>
          </a:prstGeom>
          <a:noFill/>
        </p:spPr>
        <p:txBody>
          <a:bodyPr wrap="square">
            <a:spAutoFit/>
          </a:bodyPr>
          <a:lstStyle/>
          <a:p>
            <a:r>
              <a:rPr lang="en-US" altLang="zh-TW" sz="1800"/>
              <a:t>https://onnx.ai/</a:t>
            </a:r>
            <a:endParaRPr lang="zh-TW" altLang="en-US" sz="1800"/>
          </a:p>
        </p:txBody>
      </p:sp>
    </p:spTree>
    <p:extLst>
      <p:ext uri="{BB962C8B-B14F-4D97-AF65-F5344CB8AC3E}">
        <p14:creationId xmlns:p14="http://schemas.microsoft.com/office/powerpoint/2010/main" val="365166142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WEB RESROUCE</a:t>
            </a:r>
            <a:endParaRPr lang="zh-TW" altLang="en-US"/>
          </a:p>
        </p:txBody>
      </p:sp>
      <p:sp>
        <p:nvSpPr>
          <p:cNvPr id="3" name="內容版面配置區 2"/>
          <p:cNvSpPr>
            <a:spLocks noGrp="1"/>
          </p:cNvSpPr>
          <p:nvPr>
            <p:ph idx="1"/>
          </p:nvPr>
        </p:nvSpPr>
        <p:spPr/>
        <p:txBody>
          <a:bodyPr/>
          <a:lstStyle/>
          <a:p>
            <a:pPr algn="l"/>
            <a:r>
              <a:rPr lang="en-US" altLang="zh-TW" sz="1800" b="0" dirty="0">
                <a:effectLst/>
              </a:rPr>
              <a:t>- </a:t>
            </a:r>
            <a:r>
              <a:rPr lang="en-US" altLang="zh-TW" sz="1800" b="0" dirty="0">
                <a:effectLst/>
                <a:hlinkClick r:id="rId2"/>
              </a:rPr>
              <a:t>[</a:t>
            </a:r>
            <a:r>
              <a:rPr lang="zh-TW" altLang="en-US" sz="1800" b="0" dirty="0">
                <a:effectLst/>
                <a:hlinkClick r:id="rId2"/>
              </a:rPr>
              <a:t>魔法陣系列</a:t>
            </a:r>
            <a:r>
              <a:rPr lang="en-US" altLang="zh-TW" sz="1800" b="0" dirty="0">
                <a:effectLst/>
                <a:hlinkClick r:id="rId2"/>
              </a:rPr>
              <a:t>] Artificial Neural Network (ANN) </a:t>
            </a:r>
            <a:r>
              <a:rPr lang="zh-TW" altLang="en-US" sz="1800" b="0" dirty="0">
                <a:effectLst/>
                <a:hlinkClick r:id="rId2"/>
              </a:rPr>
              <a:t>之術式解析</a:t>
            </a:r>
            <a:br>
              <a:rPr lang="zh-TW" altLang="en-US" sz="1800" dirty="0"/>
            </a:br>
            <a:r>
              <a:rPr lang="en-US" altLang="zh-TW" sz="1800" b="0" dirty="0">
                <a:effectLst/>
              </a:rPr>
              <a:t>- </a:t>
            </a:r>
            <a:r>
              <a:rPr lang="en-US" altLang="zh-TW" sz="1800" b="0" dirty="0">
                <a:effectLst/>
                <a:hlinkClick r:id="rId3"/>
              </a:rPr>
              <a:t>[</a:t>
            </a:r>
            <a:r>
              <a:rPr lang="zh-TW" altLang="en-US" sz="1800" b="0" dirty="0">
                <a:effectLst/>
                <a:hlinkClick r:id="rId3"/>
              </a:rPr>
              <a:t>魔法陣系列</a:t>
            </a:r>
            <a:r>
              <a:rPr lang="en-US" altLang="zh-TW" sz="1800" b="0" dirty="0">
                <a:effectLst/>
                <a:hlinkClick r:id="rId3"/>
              </a:rPr>
              <a:t>] Convolutional Neural Network</a:t>
            </a:r>
            <a:r>
              <a:rPr lang="zh-TW" altLang="en-US" sz="1800" b="0" dirty="0">
                <a:effectLst/>
                <a:hlinkClick r:id="rId3"/>
              </a:rPr>
              <a:t>（</a:t>
            </a:r>
            <a:r>
              <a:rPr lang="en-US" altLang="zh-TW" sz="1800" b="0" dirty="0">
                <a:effectLst/>
                <a:hlinkClick r:id="rId3"/>
              </a:rPr>
              <a:t>CNN</a:t>
            </a:r>
            <a:r>
              <a:rPr lang="zh-TW" altLang="en-US" sz="1800" b="0" dirty="0">
                <a:effectLst/>
                <a:hlinkClick r:id="rId3"/>
              </a:rPr>
              <a:t>）之術式解析</a:t>
            </a:r>
            <a:br>
              <a:rPr lang="zh-TW" altLang="en-US" sz="1800" dirty="0"/>
            </a:br>
            <a:r>
              <a:rPr lang="en-US" altLang="zh-TW" sz="1800" b="0" dirty="0">
                <a:effectLst/>
              </a:rPr>
              <a:t>- </a:t>
            </a:r>
            <a:r>
              <a:rPr lang="en-US" altLang="zh-TW" sz="1800" b="0" dirty="0">
                <a:effectLst/>
                <a:hlinkClick r:id="rId4"/>
              </a:rPr>
              <a:t>[</a:t>
            </a:r>
            <a:r>
              <a:rPr lang="zh-TW" altLang="en-US" sz="1800" b="0" dirty="0">
                <a:effectLst/>
                <a:hlinkClick r:id="rId4"/>
              </a:rPr>
              <a:t>魔法陣系列</a:t>
            </a:r>
            <a:r>
              <a:rPr lang="en-US" altLang="zh-TW" sz="1800" b="0" dirty="0">
                <a:effectLst/>
                <a:hlinkClick r:id="rId4"/>
              </a:rPr>
              <a:t>] Recurrent Neural Network</a:t>
            </a:r>
            <a:r>
              <a:rPr lang="zh-TW" altLang="en-US" sz="1800" b="0" dirty="0">
                <a:effectLst/>
                <a:hlinkClick r:id="rId4"/>
              </a:rPr>
              <a:t>（</a:t>
            </a:r>
            <a:r>
              <a:rPr lang="en-US" altLang="zh-TW" sz="1800" b="0" dirty="0">
                <a:effectLst/>
                <a:hlinkClick r:id="rId4"/>
              </a:rPr>
              <a:t>RNN</a:t>
            </a:r>
            <a:r>
              <a:rPr lang="zh-TW" altLang="en-US" sz="1800" b="0" dirty="0">
                <a:effectLst/>
                <a:hlinkClick r:id="rId4"/>
              </a:rPr>
              <a:t>）之術式解析</a:t>
            </a:r>
            <a:br>
              <a:rPr lang="zh-TW" altLang="en-US" sz="1800" dirty="0"/>
            </a:br>
            <a:r>
              <a:rPr lang="en-US" altLang="zh-TW" sz="1800" b="0" dirty="0">
                <a:effectLst/>
              </a:rPr>
              <a:t>- </a:t>
            </a:r>
            <a:r>
              <a:rPr lang="en-US" altLang="zh-TW" sz="1800" b="0" dirty="0">
                <a:effectLst/>
                <a:hlinkClick r:id="rId5"/>
              </a:rPr>
              <a:t>[</a:t>
            </a:r>
            <a:r>
              <a:rPr lang="zh-TW" altLang="en-US" sz="1800" b="0" dirty="0">
                <a:effectLst/>
                <a:hlinkClick r:id="rId5"/>
              </a:rPr>
              <a:t>魔法陣系列</a:t>
            </a:r>
            <a:r>
              <a:rPr lang="en-US" altLang="zh-TW" sz="1800" b="0" dirty="0">
                <a:effectLst/>
                <a:hlinkClick r:id="rId5"/>
              </a:rPr>
              <a:t>] </a:t>
            </a:r>
            <a:r>
              <a:rPr lang="en-US" altLang="zh-TW" sz="1800" b="0" dirty="0" err="1">
                <a:effectLst/>
                <a:hlinkClick r:id="rId5"/>
              </a:rPr>
              <a:t>AutoEncoder</a:t>
            </a:r>
            <a:r>
              <a:rPr lang="en-US" altLang="zh-TW" sz="1800" b="0" dirty="0">
                <a:effectLst/>
                <a:hlinkClick r:id="rId5"/>
              </a:rPr>
              <a:t> </a:t>
            </a:r>
            <a:r>
              <a:rPr lang="zh-TW" altLang="en-US" sz="1800" b="0" dirty="0">
                <a:effectLst/>
                <a:hlinkClick r:id="rId5"/>
              </a:rPr>
              <a:t>之術式解析</a:t>
            </a:r>
            <a:br>
              <a:rPr lang="zh-TW" altLang="en-US" sz="1800" dirty="0"/>
            </a:br>
            <a:r>
              <a:rPr lang="en-US" altLang="zh-TW" sz="1800" b="0" dirty="0">
                <a:effectLst/>
              </a:rPr>
              <a:t>- </a:t>
            </a:r>
            <a:r>
              <a:rPr lang="en-US" altLang="zh-TW" sz="1800" b="0" dirty="0">
                <a:effectLst/>
                <a:hlinkClick r:id="rId6"/>
              </a:rPr>
              <a:t>[</a:t>
            </a:r>
            <a:r>
              <a:rPr lang="zh-TW" altLang="en-US" sz="1800" b="0" dirty="0">
                <a:effectLst/>
                <a:hlinkClick r:id="rId6"/>
              </a:rPr>
              <a:t>魔法陣系列</a:t>
            </a:r>
            <a:r>
              <a:rPr lang="en-US" altLang="zh-TW" sz="1800" b="0" dirty="0">
                <a:effectLst/>
                <a:hlinkClick r:id="rId6"/>
              </a:rPr>
              <a:t>] Generative Adversarial Network</a:t>
            </a:r>
            <a:r>
              <a:rPr lang="zh-TW" altLang="en-US" sz="1800" b="0" dirty="0">
                <a:effectLst/>
                <a:hlinkClick r:id="rId6"/>
              </a:rPr>
              <a:t>（</a:t>
            </a:r>
            <a:r>
              <a:rPr lang="en-US" altLang="zh-TW" sz="1800" b="0" dirty="0">
                <a:effectLst/>
                <a:hlinkClick r:id="rId6"/>
              </a:rPr>
              <a:t>GAN</a:t>
            </a:r>
            <a:r>
              <a:rPr lang="zh-TW" altLang="en-US" sz="1800" b="0" dirty="0">
                <a:effectLst/>
                <a:hlinkClick r:id="rId6"/>
              </a:rPr>
              <a:t>）之術式解析</a:t>
            </a:r>
            <a:endParaRPr lang="zh-TW" altLang="en-US" sz="1800" dirty="0"/>
          </a:p>
        </p:txBody>
      </p:sp>
    </p:spTree>
    <p:extLst>
      <p:ext uri="{BB962C8B-B14F-4D97-AF65-F5344CB8AC3E}">
        <p14:creationId xmlns:p14="http://schemas.microsoft.com/office/powerpoint/2010/main" val="84500401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sz="2800" dirty="0" err="1"/>
              <a:t>DeepFake</a:t>
            </a:r>
            <a:r>
              <a:rPr lang="en-US" altLang="zh-TW" sz="2800" dirty="0"/>
              <a:t> and AI will together fool EVERYONE</a:t>
            </a:r>
            <a:br>
              <a:rPr lang="en-US" altLang="zh-TW" sz="2800" dirty="0"/>
            </a:br>
            <a:endParaRPr lang="zh-TW" altLang="en-US" sz="2800" dirty="0"/>
          </a:p>
        </p:txBody>
      </p:sp>
      <p:sp>
        <p:nvSpPr>
          <p:cNvPr id="6" name="內容版面配置區 5"/>
          <p:cNvSpPr>
            <a:spLocks noGrp="1"/>
          </p:cNvSpPr>
          <p:nvPr>
            <p:ph idx="1"/>
          </p:nvPr>
        </p:nvSpPr>
        <p:spPr/>
        <p:txBody>
          <a:bodyPr/>
          <a:lstStyle/>
          <a:p>
            <a:r>
              <a:rPr lang="en-US" altLang="zh-TW" dirty="0">
                <a:hlinkClick r:id="rId2"/>
              </a:rPr>
              <a:t>https://www.youtube.com/watch?v=Wrald_EZgDQ</a:t>
            </a:r>
            <a:endParaRPr lang="en-US" altLang="zh-TW" dirty="0"/>
          </a:p>
          <a:p>
            <a:pPr marL="342900" indent="-342900">
              <a:buFont typeface="Arial" panose="020B0604020202020204" pitchFamily="34" charset="0"/>
              <a:buChar char="•"/>
            </a:pPr>
            <a:r>
              <a:rPr lang="zh-TW" altLang="en-US" sz="2000" dirty="0">
                <a:effectLst/>
              </a:rPr>
              <a:t>深偽技術</a:t>
            </a:r>
            <a:r>
              <a:rPr lang="zh-TW" altLang="en-US" sz="2000" b="0" dirty="0">
                <a:effectLst/>
              </a:rPr>
              <a:t>（英語：</a:t>
            </a:r>
            <a:r>
              <a:rPr lang="en-US" altLang="zh-TW" sz="2000" b="0" dirty="0" err="1">
                <a:effectLst/>
              </a:rPr>
              <a:t>Deepfake</a:t>
            </a:r>
            <a:r>
              <a:rPr lang="zh-TW" altLang="en-US" sz="2000" b="0" dirty="0">
                <a:effectLst/>
              </a:rPr>
              <a:t>）又稱</a:t>
            </a:r>
            <a:r>
              <a:rPr lang="zh-TW" altLang="en-US" sz="2000" dirty="0">
                <a:effectLst/>
              </a:rPr>
              <a:t>深度偽造</a:t>
            </a:r>
            <a:r>
              <a:rPr lang="zh-TW" altLang="en-US" sz="2000" b="0" dirty="0">
                <a:effectLst/>
              </a:rPr>
              <a:t>，是英文「</a:t>
            </a:r>
            <a:r>
              <a:rPr lang="en-US" altLang="zh-TW" sz="2000" b="0" dirty="0">
                <a:effectLst/>
              </a:rPr>
              <a:t>deep learning</a:t>
            </a:r>
            <a:r>
              <a:rPr lang="zh-TW" altLang="en-US" sz="2000" b="0" dirty="0">
                <a:effectLst/>
              </a:rPr>
              <a:t>」（</a:t>
            </a:r>
            <a:r>
              <a:rPr lang="zh-TW" altLang="en-US" sz="2000" b="0" dirty="0">
                <a:effectLst/>
                <a:hlinkClick r:id="rId3" tooltip="深度學習"/>
              </a:rPr>
              <a:t>深度學習</a:t>
            </a:r>
            <a:r>
              <a:rPr lang="zh-TW" altLang="en-US" sz="2000" b="0" dirty="0">
                <a:effectLst/>
              </a:rPr>
              <a:t>）和「</a:t>
            </a:r>
            <a:r>
              <a:rPr lang="en-US" altLang="zh-TW" sz="2000" b="0" dirty="0">
                <a:effectLst/>
              </a:rPr>
              <a:t>fake</a:t>
            </a:r>
            <a:r>
              <a:rPr lang="zh-TW" altLang="en-US" sz="2000" b="0" dirty="0">
                <a:effectLst/>
              </a:rPr>
              <a:t>」（偽造）的</a:t>
            </a:r>
            <a:r>
              <a:rPr lang="zh-TW" altLang="en-US" sz="2000" b="0" dirty="0">
                <a:effectLst/>
                <a:hlinkClick r:id="rId4" tooltip="混成詞"/>
              </a:rPr>
              <a:t>混成詞</a:t>
            </a:r>
            <a:r>
              <a:rPr lang="en-US" altLang="zh-TW" sz="2000" b="0" baseline="30000" dirty="0">
                <a:effectLst/>
                <a:hlinkClick r:id="rId5"/>
              </a:rPr>
              <a:t>[1]</a:t>
            </a:r>
            <a:r>
              <a:rPr lang="zh-TW" altLang="en-US" sz="2000" b="0" dirty="0">
                <a:effectLst/>
              </a:rPr>
              <a:t>，專指基於</a:t>
            </a:r>
            <a:r>
              <a:rPr lang="zh-TW" altLang="en-US" sz="2000" b="0" dirty="0">
                <a:effectLst/>
                <a:hlinkClick r:id="rId6" tooltip="人工智慧"/>
              </a:rPr>
              <a:t>人工智慧</a:t>
            </a:r>
            <a:r>
              <a:rPr lang="zh-TW" altLang="en-US" sz="2000" b="0" dirty="0">
                <a:effectLst/>
              </a:rPr>
              <a:t>的</a:t>
            </a:r>
            <a:r>
              <a:rPr lang="zh-TW" altLang="en-US" sz="2000" b="0" dirty="0">
                <a:effectLst/>
                <a:hlinkClick r:id="rId7" tooltip="人體圖像合成"/>
              </a:rPr>
              <a:t>人體圖像合成</a:t>
            </a:r>
            <a:r>
              <a:rPr lang="zh-TW" altLang="en-US" sz="2000" b="0" dirty="0">
                <a:effectLst/>
              </a:rPr>
              <a:t>技術的應用。此技術可將已有的圖像或影片</a:t>
            </a:r>
            <a:r>
              <a:rPr lang="zh-TW" altLang="en-US" sz="2000" b="0" dirty="0">
                <a:effectLst/>
                <a:hlinkClick r:id="rId8" tooltip="Superimposition（頁面不存在）"/>
              </a:rPr>
              <a:t>疊加</a:t>
            </a:r>
            <a:r>
              <a:rPr lang="zh-TW" altLang="en-US" sz="2000" b="0" dirty="0">
                <a:effectLst/>
              </a:rPr>
              <a:t>（英語：</a:t>
            </a:r>
            <a:r>
              <a:rPr lang="en-US" altLang="zh-TW" sz="2000" b="0" dirty="0">
                <a:effectLst/>
                <a:hlinkClick r:id="rId9" tooltip="en:Superimposition"/>
              </a:rPr>
              <a:t>Superimposition</a:t>
            </a:r>
            <a:r>
              <a:rPr lang="zh-TW" altLang="en-US" sz="2000" b="0" dirty="0">
                <a:effectLst/>
              </a:rPr>
              <a:t>）至目標圖像或影片上。</a:t>
            </a:r>
            <a:endParaRPr lang="en-US" altLang="zh-TW" sz="2000" b="0" dirty="0">
              <a:effectLst/>
            </a:endParaRPr>
          </a:p>
          <a:p>
            <a:pPr marL="342900" indent="-342900">
              <a:buFont typeface="Arial" panose="020B0604020202020204" pitchFamily="34" charset="0"/>
              <a:buChar char="•"/>
            </a:pPr>
            <a:endParaRPr lang="en-US" altLang="zh-TW" sz="2000" b="0" dirty="0">
              <a:effectLst/>
            </a:endParaRPr>
          </a:p>
          <a:p>
            <a:pPr marL="342900" indent="-342900">
              <a:buFont typeface="Arial" panose="020B0604020202020204" pitchFamily="34" charset="0"/>
              <a:buChar char="•"/>
            </a:pPr>
            <a:r>
              <a:rPr lang="zh-TW" altLang="en-US" sz="2000" b="0" dirty="0">
                <a:effectLst/>
              </a:rPr>
              <a:t>偽造面部表情並將其彩現至目標影片的技術在</a:t>
            </a:r>
            <a:r>
              <a:rPr lang="en-US" altLang="zh-TW" sz="2000" b="0" dirty="0">
                <a:effectLst/>
              </a:rPr>
              <a:t>2016</a:t>
            </a:r>
            <a:r>
              <a:rPr lang="zh-TW" altLang="en-US" sz="2000" b="0" dirty="0">
                <a:effectLst/>
              </a:rPr>
              <a:t>年出現，此技術允許</a:t>
            </a:r>
            <a:r>
              <a:rPr lang="zh-TW" altLang="en-US" sz="2000" b="0" dirty="0">
                <a:effectLst/>
                <a:hlinkClick r:id="rId10" tooltip="即時計算"/>
              </a:rPr>
              <a:t>近實時</a:t>
            </a:r>
            <a:r>
              <a:rPr lang="zh-TW" altLang="en-US" sz="2000" b="0" dirty="0">
                <a:effectLst/>
              </a:rPr>
              <a:t>地</a:t>
            </a:r>
            <a:r>
              <a:rPr lang="zh-TW" altLang="en-US" sz="2000" b="0" dirty="0">
                <a:effectLst/>
                <a:hlinkClick r:id="rId11" tooltip="偽造文書"/>
              </a:rPr>
              <a:t>偽造文書</a:t>
            </a:r>
            <a:r>
              <a:rPr lang="zh-TW" altLang="en-US" sz="2000" b="0" dirty="0">
                <a:effectLst/>
              </a:rPr>
              <a:t>現有</a:t>
            </a:r>
            <a:r>
              <a:rPr lang="en-US" altLang="zh-TW" sz="2000" b="0" dirty="0">
                <a:effectLst/>
              </a:rPr>
              <a:t>2D</a:t>
            </a:r>
            <a:r>
              <a:rPr lang="zh-TW" altLang="en-US" sz="2000" b="0" dirty="0">
                <a:effectLst/>
              </a:rPr>
              <a:t>影片中的</a:t>
            </a:r>
            <a:r>
              <a:rPr lang="zh-TW" altLang="en-US" sz="2000" b="0" dirty="0">
                <a:effectLst/>
                <a:hlinkClick r:id="rId12" tooltip="面部表情"/>
              </a:rPr>
              <a:t>面部表情</a:t>
            </a:r>
            <a:r>
              <a:rPr lang="zh-TW" altLang="en-US" sz="2000" b="0" dirty="0">
                <a:effectLst/>
              </a:rPr>
              <a:t>。</a:t>
            </a:r>
            <a:r>
              <a:rPr lang="en-US" altLang="zh-TW" sz="2000" b="0" baseline="30000" dirty="0">
                <a:effectLst/>
                <a:hlinkClick r:id="rId13"/>
              </a:rPr>
              <a:t>[2]</a:t>
            </a:r>
            <a:r>
              <a:rPr lang="zh-TW" altLang="en-US" sz="2000" b="0" dirty="0">
                <a:effectLst/>
              </a:rPr>
              <a:t>為發展</a:t>
            </a:r>
            <a:r>
              <a:rPr lang="en-US" altLang="zh-TW" sz="2000" b="0" dirty="0" err="1">
                <a:effectLst/>
              </a:rPr>
              <a:t>Deepfakes</a:t>
            </a:r>
            <a:r>
              <a:rPr lang="zh-TW" altLang="en-US" sz="2000" b="0" dirty="0">
                <a:effectLst/>
              </a:rPr>
              <a:t>檢測技術，</a:t>
            </a:r>
            <a:r>
              <a:rPr lang="en-US" altLang="zh-TW" sz="2000" b="0" dirty="0">
                <a:effectLst/>
                <a:hlinkClick r:id="rId14" tooltip="Facebook"/>
              </a:rPr>
              <a:t>Facebook</a:t>
            </a:r>
            <a:r>
              <a:rPr lang="zh-TW" altLang="en-US" sz="2000" b="0" dirty="0">
                <a:effectLst/>
              </a:rPr>
              <a:t>聯合</a:t>
            </a:r>
            <a:r>
              <a:rPr lang="zh-TW" altLang="en-US" sz="2000" b="0" dirty="0">
                <a:effectLst/>
                <a:hlinkClick r:id="rId15" tooltip="微軟"/>
              </a:rPr>
              <a:t>微軟</a:t>
            </a:r>
            <a:r>
              <a:rPr lang="zh-TW" altLang="en-US" sz="2000" b="0" dirty="0">
                <a:effectLst/>
              </a:rPr>
              <a:t>舉辦全球</a:t>
            </a:r>
            <a:r>
              <a:rPr lang="en-US" altLang="zh-TW" sz="2000" b="0" dirty="0" err="1">
                <a:effectLst/>
              </a:rPr>
              <a:t>Deepfakes</a:t>
            </a:r>
            <a:r>
              <a:rPr lang="zh-TW" altLang="en-US" sz="2000" b="0" dirty="0">
                <a:effectLst/>
              </a:rPr>
              <a:t>檢測競賽</a:t>
            </a:r>
            <a:r>
              <a:rPr lang="en-US" altLang="zh-TW" sz="2000" b="0" baseline="30000" dirty="0">
                <a:effectLst/>
                <a:hlinkClick r:id="rId16"/>
              </a:rPr>
              <a:t>[3]</a:t>
            </a:r>
            <a:endParaRPr lang="en-US" altLang="zh-TW" sz="2000" b="0" baseline="30000" dirty="0">
              <a:effectLst/>
            </a:endParaRPr>
          </a:p>
          <a:p>
            <a:pPr marL="342900" indent="-342900">
              <a:buFont typeface="Arial" panose="020B0604020202020204" pitchFamily="34" charset="0"/>
              <a:buChar char="•"/>
            </a:pPr>
            <a:endParaRPr lang="en-US" altLang="zh-TW" sz="2000" b="0" baseline="30000" dirty="0">
              <a:effectLst/>
            </a:endParaRPr>
          </a:p>
          <a:p>
            <a:pPr marL="342900" indent="-342900">
              <a:buFont typeface="Arial" panose="020B0604020202020204" pitchFamily="34" charset="0"/>
              <a:buChar char="•"/>
            </a:pPr>
            <a:r>
              <a:rPr lang="zh-TW" altLang="en-US" sz="2000" dirty="0">
                <a:effectLst/>
              </a:rPr>
              <a:t>「眼見不為憑」，但你的眼睛還是會背叛你的理智，不自覺得被眼前的影像所吸引，儘管你真的、真的知道他是假的。</a:t>
            </a:r>
            <a:r>
              <a:rPr lang="en-US" altLang="zh-TW" sz="2000" dirty="0" err="1">
                <a:effectLst/>
              </a:rPr>
              <a:t>Youtuber</a:t>
            </a:r>
            <a:r>
              <a:rPr lang="en-US" altLang="zh-TW" sz="2000" dirty="0">
                <a:effectLst/>
              </a:rPr>
              <a:t> </a:t>
            </a:r>
            <a:r>
              <a:rPr lang="zh-TW" altLang="en-US" sz="2000" dirty="0">
                <a:effectLst/>
              </a:rPr>
              <a:t>小玉於</a:t>
            </a:r>
            <a:r>
              <a:rPr lang="en-US" altLang="zh-TW" sz="2000" dirty="0">
                <a:effectLst/>
              </a:rPr>
              <a:t>2021</a:t>
            </a:r>
            <a:r>
              <a:rPr lang="zh-TW" altLang="en-US" sz="2000" dirty="0">
                <a:effectLst/>
              </a:rPr>
              <a:t>年底涉嫌利用 </a:t>
            </a:r>
            <a:r>
              <a:rPr lang="en-US" altLang="zh-TW" sz="2000" dirty="0" err="1">
                <a:effectLst/>
              </a:rPr>
              <a:t>Deepfake</a:t>
            </a:r>
            <a:r>
              <a:rPr lang="en-US" altLang="zh-TW" sz="2000" dirty="0">
                <a:effectLst/>
              </a:rPr>
              <a:t> </a:t>
            </a:r>
            <a:r>
              <a:rPr lang="zh-TW" altLang="en-US" sz="2000" dirty="0">
                <a:effectLst/>
              </a:rPr>
              <a:t>技術，偽造多位名人的色情影音內容並販售的事件，既不是第一起、也不是唯一、更不會是最後一個利用「深偽技術」進行科技犯罪的事件。</a:t>
            </a:r>
            <a:endParaRPr lang="zh-TW" altLang="en-US" sz="2000" dirty="0"/>
          </a:p>
        </p:txBody>
      </p:sp>
    </p:spTree>
    <p:extLst>
      <p:ext uri="{BB962C8B-B14F-4D97-AF65-F5344CB8AC3E}">
        <p14:creationId xmlns:p14="http://schemas.microsoft.com/office/powerpoint/2010/main" val="376157428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1200" dirty="0"/>
              <a:t>https://youtu.be/ye7arp5IrAg</a:t>
            </a:r>
            <a:endParaRPr lang="zh-TW" altLang="en-US" sz="1200"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81969" y="980728"/>
            <a:ext cx="8678486" cy="5782482"/>
          </a:xfrm>
          <a:prstGeom prst="rect">
            <a:avLst/>
          </a:prstGeom>
        </p:spPr>
      </p:pic>
    </p:spTree>
    <p:extLst>
      <p:ext uri="{BB962C8B-B14F-4D97-AF65-F5344CB8AC3E}">
        <p14:creationId xmlns:p14="http://schemas.microsoft.com/office/powerpoint/2010/main" val="80715743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44624"/>
            <a:ext cx="8264525" cy="261325"/>
          </a:xfrm>
        </p:spPr>
        <p:txBody>
          <a:bodyPr/>
          <a:lstStyle/>
          <a:p>
            <a:r>
              <a:rPr lang="en-US" altLang="zh-TW" sz="2000" dirty="0"/>
              <a:t>https://www.aminer.cn/ai-history?from=homepage</a:t>
            </a:r>
            <a:endParaRPr lang="zh-TW" altLang="en-US" sz="2000"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3314" y="1240418"/>
            <a:ext cx="8994754" cy="4386801"/>
          </a:xfrm>
          <a:prstGeom prst="rect">
            <a:avLst/>
          </a:prstGeom>
        </p:spPr>
      </p:pic>
      <p:sp>
        <p:nvSpPr>
          <p:cNvPr id="5" name="矩形 4"/>
          <p:cNvSpPr/>
          <p:nvPr/>
        </p:nvSpPr>
        <p:spPr>
          <a:xfrm>
            <a:off x="323528" y="528689"/>
            <a:ext cx="2646878" cy="461665"/>
          </a:xfrm>
          <a:prstGeom prst="rect">
            <a:avLst/>
          </a:prstGeom>
        </p:spPr>
        <p:txBody>
          <a:bodyPr wrap="none">
            <a:spAutoFit/>
          </a:bodyPr>
          <a:lstStyle/>
          <a:p>
            <a:r>
              <a:rPr lang="zh-CN" altLang="en-US" dirty="0"/>
              <a:t>人工智能发展简史</a:t>
            </a:r>
            <a:endParaRPr lang="zh-TW" altLang="en-US" dirty="0"/>
          </a:p>
        </p:txBody>
      </p:sp>
    </p:spTree>
    <p:extLst>
      <p:ext uri="{BB962C8B-B14F-4D97-AF65-F5344CB8AC3E}">
        <p14:creationId xmlns:p14="http://schemas.microsoft.com/office/powerpoint/2010/main" val="391828990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620688"/>
            <a:ext cx="7488956" cy="261325"/>
          </a:xfrm>
        </p:spPr>
        <p:txBody>
          <a:bodyPr/>
          <a:lstStyle/>
          <a:p>
            <a:r>
              <a:rPr lang="en-US" altLang="zh-TW" sz="1200" dirty="0">
                <a:hlinkClick r:id="rId2"/>
              </a:rPr>
              <a:t>https://www.aiopenindex.com/AIcity</a:t>
            </a:r>
            <a:r>
              <a:rPr lang="zh-TW" altLang="en-US" sz="1200" dirty="0"/>
              <a:t>     台北排第幾名</a:t>
            </a:r>
            <a:r>
              <a:rPr lang="en-US" altLang="zh-TW" sz="1200" dirty="0"/>
              <a:t>??</a:t>
            </a:r>
            <a:endParaRPr lang="zh-TW" altLang="en-US" sz="1200" dirty="0"/>
          </a:p>
        </p:txBody>
      </p:sp>
      <p:sp>
        <p:nvSpPr>
          <p:cNvPr id="3" name="內容版面配置區 2"/>
          <p:cNvSpPr>
            <a:spLocks noGrp="1"/>
          </p:cNvSpPr>
          <p:nvPr>
            <p:ph idx="1"/>
          </p:nvPr>
        </p:nvSpPr>
        <p:spPr/>
        <p:txBody>
          <a:bodyPr/>
          <a:lstStyle/>
          <a:p>
            <a:endParaRPr lang="zh-TW" altLang="en-US" dirty="0"/>
          </a:p>
        </p:txBody>
      </p:sp>
      <p:pic>
        <p:nvPicPr>
          <p:cNvPr id="5" name="圖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9388" y="1131288"/>
            <a:ext cx="8599575" cy="4397238"/>
          </a:xfrm>
          <a:prstGeom prst="rect">
            <a:avLst/>
          </a:prstGeom>
        </p:spPr>
      </p:pic>
    </p:spTree>
    <p:extLst>
      <p:ext uri="{BB962C8B-B14F-4D97-AF65-F5344CB8AC3E}">
        <p14:creationId xmlns:p14="http://schemas.microsoft.com/office/powerpoint/2010/main" val="3436051506"/>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2637</TotalTime>
  <Words>8794</Words>
  <Application>Microsoft Office PowerPoint</Application>
  <PresentationFormat>如螢幕大小 (4:3)</PresentationFormat>
  <Paragraphs>549</Paragraphs>
  <Slides>74</Slides>
  <Notes>2</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74</vt:i4>
      </vt:variant>
    </vt:vector>
  </HeadingPairs>
  <TitlesOfParts>
    <vt:vector size="86" baseType="lpstr">
      <vt:lpstr>Arial Unicode MS</vt:lpstr>
      <vt:lpstr>Linux Libertine</vt:lpstr>
      <vt:lpstr>新細明體</vt:lpstr>
      <vt:lpstr>標楷體</vt:lpstr>
      <vt:lpstr>Arial</vt:lpstr>
      <vt:lpstr>Calibri</vt:lpstr>
      <vt:lpstr>Roboto</vt:lpstr>
      <vt:lpstr>Segoe UI</vt:lpstr>
      <vt:lpstr>Times</vt:lpstr>
      <vt:lpstr>Times New Roman</vt:lpstr>
      <vt:lpstr>PPT版心_2012</vt:lpstr>
      <vt:lpstr>1_PPT版心_2012</vt:lpstr>
      <vt:lpstr>Chapter Deep learning DL01  DL Overview 　　　　　　 </vt:lpstr>
      <vt:lpstr>PowerPoint 簡報</vt:lpstr>
      <vt:lpstr>PowerPoint 簡報</vt:lpstr>
      <vt:lpstr>PowerPoint 簡報</vt:lpstr>
      <vt:lpstr>Deep Learning模型最近若干年的重要進展</vt:lpstr>
      <vt:lpstr>PowerPoint 簡報</vt:lpstr>
      <vt:lpstr>PowerPoint 簡報</vt:lpstr>
      <vt:lpstr>https://www.aminer.cn/ai-history?from=homepage</vt:lpstr>
      <vt:lpstr>https://www.aiopenindex.com/AIcity     台北排第幾名??</vt:lpstr>
      <vt:lpstr>Track.1 CV/Tensor</vt:lpstr>
      <vt:lpstr>深層的退化問題--殘差學習</vt:lpstr>
      <vt:lpstr>Track.2 生成模型 Generative Model</vt:lpstr>
      <vt:lpstr>Deep Belief Networks深信度網絡</vt:lpstr>
      <vt:lpstr>Track3 Sequence Learning</vt:lpstr>
      <vt:lpstr>Seq2seq 模型</vt:lpstr>
      <vt:lpstr>RNN/LSTM</vt:lpstr>
      <vt:lpstr>LSTM</vt:lpstr>
      <vt:lpstr>Attention Model（注意力模型）</vt:lpstr>
      <vt:lpstr>PowerPoint 簡報</vt:lpstr>
      <vt:lpstr>從Seq2seq到Attention再到Self attention演進史</vt:lpstr>
      <vt:lpstr>Track.4 Deep Reinforcement Learning</vt:lpstr>
      <vt:lpstr>Neural Network Architectures  </vt:lpstr>
      <vt:lpstr>Generic Neural Architectures (1-11)</vt:lpstr>
      <vt:lpstr>深度學習框架 Deep learning framework</vt:lpstr>
      <vt:lpstr>Top 8 Deep Learning Frameworks You Should Know in 2023</vt:lpstr>
      <vt:lpstr>TensorFlow</vt:lpstr>
      <vt:lpstr>PowerPoint 簡報</vt:lpstr>
      <vt:lpstr>TensorFlow</vt:lpstr>
      <vt:lpstr>What is keras?</vt:lpstr>
      <vt:lpstr>keras</vt:lpstr>
      <vt:lpstr>Keras  </vt:lpstr>
      <vt:lpstr>Keras弗朗索瓦·肖萊 François Chollet</vt:lpstr>
      <vt:lpstr>後端實現 (Implementation)</vt:lpstr>
      <vt:lpstr>PowerPoint 簡報</vt:lpstr>
      <vt:lpstr>PowerPoint 簡報</vt:lpstr>
      <vt:lpstr>Keras和TensorFlow之間的交織關係</vt:lpstr>
      <vt:lpstr>Keras和TensorFlow之間的交織關係</vt:lpstr>
      <vt:lpstr>The history between Keras and TensorFlow </vt:lpstr>
      <vt:lpstr>The history between Keras and TensorFlow </vt:lpstr>
      <vt:lpstr>The history between Keras and TensorFlow </vt:lpstr>
      <vt:lpstr>PowerPoint 簡報</vt:lpstr>
      <vt:lpstr>張量 tensor</vt:lpstr>
      <vt:lpstr>張量 tensor</vt:lpstr>
      <vt:lpstr>Tensors and Arrays</vt:lpstr>
      <vt:lpstr> Tensors Object in Tensorflow</vt:lpstr>
      <vt:lpstr>Tensor 使用教學</vt:lpstr>
      <vt:lpstr>Keras模型</vt:lpstr>
      <vt:lpstr>Keras--Build a model, and compile.</vt:lpstr>
      <vt:lpstr>R interface to Keras</vt:lpstr>
      <vt:lpstr>Ingredients for the perfect deep learning solution</vt:lpstr>
      <vt:lpstr>PowerPoint 簡報</vt:lpstr>
      <vt:lpstr>內置 Edge TPU 的 Google Coral Dev Board https://coral.ai/</vt:lpstr>
      <vt:lpstr>Benchmarking Machine Learning on Edge AI </vt:lpstr>
      <vt:lpstr>The Gartner Hype Cycle </vt:lpstr>
      <vt:lpstr>generative AI</vt:lpstr>
      <vt:lpstr>PowerPoint 簡報</vt:lpstr>
      <vt:lpstr>GPU、FPGA 以及 ASIC 各有優劣，成為當前 AI 晶片行業的主流</vt:lpstr>
      <vt:lpstr>PowerPoint 簡報</vt:lpstr>
      <vt:lpstr>PowerPoint 簡報</vt:lpstr>
      <vt:lpstr>什麼是 TPU?</vt:lpstr>
      <vt:lpstr>Why TPUs ?</vt:lpstr>
      <vt:lpstr>PowerPoint 簡報</vt:lpstr>
      <vt:lpstr>Cloud TPU Pods: AI Supercomputing  TPU莢艙</vt:lpstr>
      <vt:lpstr>PowerPoint 簡報</vt:lpstr>
      <vt:lpstr>TensorFlow 2 Handbook for TPU on Google Cloud</vt:lpstr>
      <vt:lpstr>A few scenarios for been used:</vt:lpstr>
      <vt:lpstr>TensorFlow</vt:lpstr>
      <vt:lpstr>線上電子書</vt:lpstr>
      <vt:lpstr>PyTorch</vt:lpstr>
      <vt:lpstr>MXNet</vt:lpstr>
      <vt:lpstr>ONNX : Open Neural Network Exchange  </vt:lpstr>
      <vt:lpstr>WEB RESROUCE</vt:lpstr>
      <vt:lpstr>DeepFake and AI will together fool EVERYONE </vt:lpstr>
      <vt:lpstr>https://youtu.be/ye7arp5IrAg</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227</cp:revision>
  <dcterms:created xsi:type="dcterms:W3CDTF">2002-01-02T08:00:45Z</dcterms:created>
  <dcterms:modified xsi:type="dcterms:W3CDTF">2025-03-07T17:35:56Z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2024-11-12T02:31:48Z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3874261b-0115-4330-9601-7233a66a567e</vt:lpwstr>
  </property>
  <property fmtid="{D5CDD505-2E9C-101B-9397-08002B2CF9AE}" pid="8" name="MSIP_Label_dfc31359-ecb0-4331-ac49-239bee8da37f_ContentBits">
    <vt:lpwstr>0</vt:lpwstr>
  </property>
</Properties>
</file>